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2" r:id="rId3"/>
    <p:sldId id="317" r:id="rId4"/>
    <p:sldId id="308" r:id="rId5"/>
    <p:sldId id="270" r:id="rId6"/>
    <p:sldId id="269" r:id="rId7"/>
    <p:sldId id="296" r:id="rId8"/>
    <p:sldId id="268" r:id="rId9"/>
    <p:sldId id="265" r:id="rId10"/>
    <p:sldId id="300" r:id="rId11"/>
    <p:sldId id="301" r:id="rId12"/>
    <p:sldId id="302" r:id="rId13"/>
    <p:sldId id="303" r:id="rId14"/>
    <p:sldId id="272" r:id="rId15"/>
    <p:sldId id="273" r:id="rId16"/>
    <p:sldId id="274" r:id="rId17"/>
    <p:sldId id="277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5" r:id="rId32"/>
    <p:sldId id="306" r:id="rId33"/>
    <p:sldId id="307" r:id="rId34"/>
    <p:sldId id="311" r:id="rId35"/>
    <p:sldId id="312" r:id="rId36"/>
    <p:sldId id="313" r:id="rId37"/>
    <p:sldId id="314" r:id="rId38"/>
    <p:sldId id="315" r:id="rId39"/>
    <p:sldId id="316" r:id="rId40"/>
    <p:sldId id="28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CEC0A-5C50-41A9-9D98-E94B41C77457}" type="doc">
      <dgm:prSet loTypeId="urn:microsoft.com/office/officeart/2005/8/layout/arrow2" loCatId="process" qsTypeId="urn:microsoft.com/office/officeart/2005/8/quickstyle/3d2" qsCatId="3D" csTypeId="urn:microsoft.com/office/officeart/2005/8/colors/accent5_2" csCatId="accent5" phldr="1"/>
      <dgm:spPr/>
    </dgm:pt>
    <dgm:pt modelId="{E24F2E12-3B27-4EA0-B44C-13D55A30F2F0}">
      <dgm:prSet phldrT="[Text]" custT="1"/>
      <dgm:spPr/>
      <dgm:t>
        <a:bodyPr/>
        <a:lstStyle/>
        <a:p>
          <a:r>
            <a:rPr lang="en-US" sz="1400" dirty="0" smtClean="0"/>
            <a:t>1938</a:t>
          </a:r>
        </a:p>
        <a:p>
          <a:r>
            <a:rPr lang="en-US" sz="1400" dirty="0" smtClean="0"/>
            <a:t>University Microfilms founded</a:t>
          </a:r>
          <a:endParaRPr lang="en-US" sz="1400" dirty="0"/>
        </a:p>
      </dgm:t>
    </dgm:pt>
    <dgm:pt modelId="{AE635855-3B32-4031-BC0C-5E329E408910}" type="parTrans" cxnId="{C494B760-D9CF-4257-850C-AE12205F23C7}">
      <dgm:prSet/>
      <dgm:spPr/>
      <dgm:t>
        <a:bodyPr/>
        <a:lstStyle/>
        <a:p>
          <a:endParaRPr lang="en-US"/>
        </a:p>
      </dgm:t>
    </dgm:pt>
    <dgm:pt modelId="{D67F0BF5-9AF6-4BD3-B489-13AAF714017D}" type="sibTrans" cxnId="{C494B760-D9CF-4257-850C-AE12205F23C7}">
      <dgm:prSet/>
      <dgm:spPr/>
      <dgm:t>
        <a:bodyPr/>
        <a:lstStyle/>
        <a:p>
          <a:endParaRPr lang="en-US"/>
        </a:p>
      </dgm:t>
    </dgm:pt>
    <dgm:pt modelId="{74DF9E23-1196-4546-BC7D-1AC36D3E3041}">
      <dgm:prSet phldrT="[Text]" custT="1"/>
      <dgm:spPr/>
      <dgm:t>
        <a:bodyPr/>
        <a:lstStyle/>
        <a:p>
          <a:r>
            <a:rPr lang="en-US" sz="1400" dirty="0" smtClean="0"/>
            <a:t>1951 </a:t>
          </a:r>
        </a:p>
        <a:p>
          <a:r>
            <a:rPr lang="en-US" sz="1400" dirty="0" smtClean="0"/>
            <a:t>ARL recognizes UMI as Publisher of Record for all US dissertations</a:t>
          </a:r>
          <a:br>
            <a:rPr lang="en-US" sz="1400" dirty="0" smtClean="0"/>
          </a:br>
          <a:endParaRPr lang="en-US" sz="1400" dirty="0"/>
        </a:p>
      </dgm:t>
    </dgm:pt>
    <dgm:pt modelId="{B0671C35-1348-4925-BD7D-0D6F40991476}" type="parTrans" cxnId="{3D03CE6D-A9DA-4EB0-89B1-A9576D4CE1BE}">
      <dgm:prSet/>
      <dgm:spPr/>
      <dgm:t>
        <a:bodyPr/>
        <a:lstStyle/>
        <a:p>
          <a:endParaRPr lang="en-US"/>
        </a:p>
      </dgm:t>
    </dgm:pt>
    <dgm:pt modelId="{A4647AF4-4E75-4944-B154-D69B5C59445E}" type="sibTrans" cxnId="{3D03CE6D-A9DA-4EB0-89B1-A9576D4CE1BE}">
      <dgm:prSet/>
      <dgm:spPr/>
      <dgm:t>
        <a:bodyPr/>
        <a:lstStyle/>
        <a:p>
          <a:endParaRPr lang="en-US"/>
        </a:p>
      </dgm:t>
    </dgm:pt>
    <dgm:pt modelId="{1D80EF5A-6902-4A5D-8D1D-A2E28270AA30}">
      <dgm:prSet phldrT="[Text]" custT="1"/>
      <dgm:spPr/>
      <dgm:t>
        <a:bodyPr/>
        <a:lstStyle/>
        <a:p>
          <a:r>
            <a:rPr lang="en-US" sz="1400" dirty="0" smtClean="0"/>
            <a:t>1998</a:t>
          </a:r>
        </a:p>
        <a:p>
          <a:r>
            <a:rPr lang="en-US" sz="1400" dirty="0" smtClean="0"/>
            <a:t>Library of Congress recognizes UMI as offsite repository of Digital Dissertation Library</a:t>
          </a:r>
          <a:endParaRPr lang="en-US" sz="1400" dirty="0"/>
        </a:p>
      </dgm:t>
    </dgm:pt>
    <dgm:pt modelId="{FB041CBE-0539-4B72-9068-B89AFCDF17EF}" type="parTrans" cxnId="{E856F72E-11C8-4816-A112-0F59FE930A8A}">
      <dgm:prSet/>
      <dgm:spPr/>
      <dgm:t>
        <a:bodyPr/>
        <a:lstStyle/>
        <a:p>
          <a:endParaRPr lang="en-US"/>
        </a:p>
      </dgm:t>
    </dgm:pt>
    <dgm:pt modelId="{70BBF787-741D-4F14-8AA6-13215AA03DA2}" type="sibTrans" cxnId="{E856F72E-11C8-4816-A112-0F59FE930A8A}">
      <dgm:prSet/>
      <dgm:spPr/>
      <dgm:t>
        <a:bodyPr/>
        <a:lstStyle/>
        <a:p>
          <a:endParaRPr lang="en-US"/>
        </a:p>
      </dgm:t>
    </dgm:pt>
    <dgm:pt modelId="{58789B71-23A1-4F2B-9667-52210A820EA6}" type="pres">
      <dgm:prSet presAssocID="{D63CEC0A-5C50-41A9-9D98-E94B41C77457}" presName="arrowDiagram" presStyleCnt="0">
        <dgm:presLayoutVars>
          <dgm:chMax val="5"/>
          <dgm:dir/>
          <dgm:resizeHandles val="exact"/>
        </dgm:presLayoutVars>
      </dgm:prSet>
      <dgm:spPr/>
    </dgm:pt>
    <dgm:pt modelId="{DBAC13E9-68FE-4649-9BFD-B0A8DBBCFBAB}" type="pres">
      <dgm:prSet presAssocID="{D63CEC0A-5C50-41A9-9D98-E94B41C77457}" presName="arrow" presStyleLbl="bgShp" presStyleIdx="0" presStyleCnt="1" custLinFactNeighborX="4261" custLinFactNeighborY="1818"/>
      <dgm:spPr/>
      <dgm:t>
        <a:bodyPr/>
        <a:lstStyle/>
        <a:p>
          <a:endParaRPr lang="en-US"/>
        </a:p>
      </dgm:t>
    </dgm:pt>
    <dgm:pt modelId="{64BD9EBF-1BD5-4ABF-81F2-D802AD5375BE}" type="pres">
      <dgm:prSet presAssocID="{D63CEC0A-5C50-41A9-9D98-E94B41C77457}" presName="arrowDiagram3" presStyleCnt="0"/>
      <dgm:spPr/>
    </dgm:pt>
    <dgm:pt modelId="{B92919FE-8559-436B-938A-84648EA2D322}" type="pres">
      <dgm:prSet presAssocID="{E24F2E12-3B27-4EA0-B44C-13D55A30F2F0}" presName="bullet3a" presStyleLbl="node1" presStyleIdx="0" presStyleCnt="3" custLinFactX="100000" custLinFactNeighborX="102648" custLinFactNeighborY="8534"/>
      <dgm:spPr/>
    </dgm:pt>
    <dgm:pt modelId="{AD2737D2-7EFC-4808-BE44-C63F35F7FDE8}" type="pres">
      <dgm:prSet presAssocID="{E24F2E12-3B27-4EA0-B44C-13D55A30F2F0}" presName="textBox3a" presStyleLbl="revTx" presStyleIdx="0" presStyleCnt="3" custScaleX="198284" custScaleY="73010" custLinFactNeighborX="43926" custLinFactNeighborY="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F467D-F1FB-4FC7-8ED9-DA892912A105}" type="pres">
      <dgm:prSet presAssocID="{74DF9E23-1196-4546-BC7D-1AC36D3E3041}" presName="bullet3b" presStyleLbl="node1" presStyleIdx="1" presStyleCnt="3" custLinFactNeighborX="16622" custLinFactNeighborY="16622"/>
      <dgm:spPr/>
    </dgm:pt>
    <dgm:pt modelId="{B7CBC754-5FD1-4493-BD1B-F0669A5E1E87}" type="pres">
      <dgm:prSet presAssocID="{74DF9E23-1196-4546-BC7D-1AC36D3E3041}" presName="textBox3b" presStyleLbl="revTx" presStyleIdx="1" presStyleCnt="3" custScaleX="197918" custScaleY="27452" custLinFactNeighborX="12697" custLinFactNeighborY="-24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A75E6-6C65-4FF9-92AB-866CC6A8E9E6}" type="pres">
      <dgm:prSet presAssocID="{1D80EF5A-6902-4A5D-8D1D-A2E28270AA30}" presName="bullet3c" presStyleLbl="node1" presStyleIdx="2" presStyleCnt="3" custLinFactNeighborX="12020" custLinFactNeighborY="12020"/>
      <dgm:spPr/>
    </dgm:pt>
    <dgm:pt modelId="{51CBEC25-E210-4959-966C-D67B84278275}" type="pres">
      <dgm:prSet presAssocID="{1D80EF5A-6902-4A5D-8D1D-A2E28270AA30}" presName="textBox3c" presStyleLbl="revTx" presStyleIdx="2" presStyleCnt="3" custScaleX="231250" custScaleY="36690" custLinFactNeighborX="3255" custLinFactNeighborY="-24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4B760-D9CF-4257-850C-AE12205F23C7}" srcId="{D63CEC0A-5C50-41A9-9D98-E94B41C77457}" destId="{E24F2E12-3B27-4EA0-B44C-13D55A30F2F0}" srcOrd="0" destOrd="0" parTransId="{AE635855-3B32-4031-BC0C-5E329E408910}" sibTransId="{D67F0BF5-9AF6-4BD3-B489-13AAF714017D}"/>
    <dgm:cxn modelId="{E856F72E-11C8-4816-A112-0F59FE930A8A}" srcId="{D63CEC0A-5C50-41A9-9D98-E94B41C77457}" destId="{1D80EF5A-6902-4A5D-8D1D-A2E28270AA30}" srcOrd="2" destOrd="0" parTransId="{FB041CBE-0539-4B72-9068-B89AFCDF17EF}" sibTransId="{70BBF787-741D-4F14-8AA6-13215AA03DA2}"/>
    <dgm:cxn modelId="{23DBD526-7F5A-4B74-B8F4-6CEC5C076597}" type="presOf" srcId="{74DF9E23-1196-4546-BC7D-1AC36D3E3041}" destId="{B7CBC754-5FD1-4493-BD1B-F0669A5E1E87}" srcOrd="0" destOrd="0" presId="urn:microsoft.com/office/officeart/2005/8/layout/arrow2"/>
    <dgm:cxn modelId="{3D03CE6D-A9DA-4EB0-89B1-A9576D4CE1BE}" srcId="{D63CEC0A-5C50-41A9-9D98-E94B41C77457}" destId="{74DF9E23-1196-4546-BC7D-1AC36D3E3041}" srcOrd="1" destOrd="0" parTransId="{B0671C35-1348-4925-BD7D-0D6F40991476}" sibTransId="{A4647AF4-4E75-4944-B154-D69B5C59445E}"/>
    <dgm:cxn modelId="{5C99FFBF-4793-485F-954D-6B1575981DCF}" type="presOf" srcId="{1D80EF5A-6902-4A5D-8D1D-A2E28270AA30}" destId="{51CBEC25-E210-4959-966C-D67B84278275}" srcOrd="0" destOrd="0" presId="urn:microsoft.com/office/officeart/2005/8/layout/arrow2"/>
    <dgm:cxn modelId="{5A073509-5816-41AB-A741-AA8CBC58EA8E}" type="presOf" srcId="{D63CEC0A-5C50-41A9-9D98-E94B41C77457}" destId="{58789B71-23A1-4F2B-9667-52210A820EA6}" srcOrd="0" destOrd="0" presId="urn:microsoft.com/office/officeart/2005/8/layout/arrow2"/>
    <dgm:cxn modelId="{B440695A-8E1A-4D24-8876-87887837092F}" type="presOf" srcId="{E24F2E12-3B27-4EA0-B44C-13D55A30F2F0}" destId="{AD2737D2-7EFC-4808-BE44-C63F35F7FDE8}" srcOrd="0" destOrd="0" presId="urn:microsoft.com/office/officeart/2005/8/layout/arrow2"/>
    <dgm:cxn modelId="{68A41EF6-4953-475C-B33C-8DB3B6F510E1}" type="presParOf" srcId="{58789B71-23A1-4F2B-9667-52210A820EA6}" destId="{DBAC13E9-68FE-4649-9BFD-B0A8DBBCFBAB}" srcOrd="0" destOrd="0" presId="urn:microsoft.com/office/officeart/2005/8/layout/arrow2"/>
    <dgm:cxn modelId="{A2F260E9-7BA5-446C-BA06-FC40B6D660AC}" type="presParOf" srcId="{58789B71-23A1-4F2B-9667-52210A820EA6}" destId="{64BD9EBF-1BD5-4ABF-81F2-D802AD5375BE}" srcOrd="1" destOrd="0" presId="urn:microsoft.com/office/officeart/2005/8/layout/arrow2"/>
    <dgm:cxn modelId="{EC80F4AD-03EF-4955-8FE3-9B165A832694}" type="presParOf" srcId="{64BD9EBF-1BD5-4ABF-81F2-D802AD5375BE}" destId="{B92919FE-8559-436B-938A-84648EA2D322}" srcOrd="0" destOrd="0" presId="urn:microsoft.com/office/officeart/2005/8/layout/arrow2"/>
    <dgm:cxn modelId="{B0292004-018F-4FF5-944F-A6106E001030}" type="presParOf" srcId="{64BD9EBF-1BD5-4ABF-81F2-D802AD5375BE}" destId="{AD2737D2-7EFC-4808-BE44-C63F35F7FDE8}" srcOrd="1" destOrd="0" presId="urn:microsoft.com/office/officeart/2005/8/layout/arrow2"/>
    <dgm:cxn modelId="{7A16CA73-8C26-4869-B04F-9AEED3AB46D3}" type="presParOf" srcId="{64BD9EBF-1BD5-4ABF-81F2-D802AD5375BE}" destId="{5C6F467D-F1FB-4FC7-8ED9-DA892912A105}" srcOrd="2" destOrd="0" presId="urn:microsoft.com/office/officeart/2005/8/layout/arrow2"/>
    <dgm:cxn modelId="{209DF53C-8660-4290-985E-85669A3B4578}" type="presParOf" srcId="{64BD9EBF-1BD5-4ABF-81F2-D802AD5375BE}" destId="{B7CBC754-5FD1-4493-BD1B-F0669A5E1E87}" srcOrd="3" destOrd="0" presId="urn:microsoft.com/office/officeart/2005/8/layout/arrow2"/>
    <dgm:cxn modelId="{62C35D72-1FA9-4AF1-938B-58D427237691}" type="presParOf" srcId="{64BD9EBF-1BD5-4ABF-81F2-D802AD5375BE}" destId="{0A8A75E6-6C65-4FF9-92AB-866CC6A8E9E6}" srcOrd="4" destOrd="0" presId="urn:microsoft.com/office/officeart/2005/8/layout/arrow2"/>
    <dgm:cxn modelId="{490D3261-8360-4E3B-A017-8C57AE809FBC}" type="presParOf" srcId="{64BD9EBF-1BD5-4ABF-81F2-D802AD5375BE}" destId="{51CBEC25-E210-4959-966C-D67B8427827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CEC0A-5C50-41A9-9D98-E94B41C77457}" type="doc">
      <dgm:prSet loTypeId="urn:microsoft.com/office/officeart/2005/8/layout/arrow2" loCatId="process" qsTypeId="urn:microsoft.com/office/officeart/2005/8/quickstyle/3d2" qsCatId="3D" csTypeId="urn:microsoft.com/office/officeart/2005/8/colors/accent2_2" csCatId="accent2" phldr="1"/>
      <dgm:spPr/>
    </dgm:pt>
    <dgm:pt modelId="{E24F2E12-3B27-4EA0-B44C-13D55A30F2F0}">
      <dgm:prSet phldrT="[Text]" custT="1"/>
      <dgm:spPr/>
      <dgm:t>
        <a:bodyPr/>
        <a:lstStyle/>
        <a:p>
          <a:r>
            <a:rPr lang="en-US" sz="1400" dirty="0" smtClean="0"/>
            <a:t>1939</a:t>
          </a:r>
        </a:p>
        <a:p>
          <a:r>
            <a:rPr lang="en-US" sz="1400" dirty="0" smtClean="0"/>
            <a:t>Dissertations on Microfilm and Print</a:t>
          </a:r>
          <a:endParaRPr lang="en-US" sz="1400" dirty="0"/>
        </a:p>
      </dgm:t>
    </dgm:pt>
    <dgm:pt modelId="{AE635855-3B32-4031-BC0C-5E329E408910}" type="parTrans" cxnId="{C494B760-D9CF-4257-850C-AE12205F23C7}">
      <dgm:prSet/>
      <dgm:spPr/>
      <dgm:t>
        <a:bodyPr/>
        <a:lstStyle/>
        <a:p>
          <a:endParaRPr lang="en-US"/>
        </a:p>
      </dgm:t>
    </dgm:pt>
    <dgm:pt modelId="{D67F0BF5-9AF6-4BD3-B489-13AAF714017D}" type="sibTrans" cxnId="{C494B760-D9CF-4257-850C-AE12205F23C7}">
      <dgm:prSet/>
      <dgm:spPr/>
      <dgm:t>
        <a:bodyPr/>
        <a:lstStyle/>
        <a:p>
          <a:endParaRPr lang="en-US"/>
        </a:p>
      </dgm:t>
    </dgm:pt>
    <dgm:pt modelId="{74DF9E23-1196-4546-BC7D-1AC36D3E3041}">
      <dgm:prSet phldrT="[Text]" custT="1"/>
      <dgm:spPr/>
      <dgm:t>
        <a:bodyPr/>
        <a:lstStyle/>
        <a:p>
          <a:r>
            <a:rPr lang="en-US" sz="1400" dirty="0" smtClean="0"/>
            <a:t>1992 </a:t>
          </a:r>
        </a:p>
        <a:p>
          <a:r>
            <a:rPr lang="en-US" sz="1400" dirty="0" smtClean="0"/>
            <a:t>English Poetry on CD-ROM launched</a:t>
          </a:r>
          <a:br>
            <a:rPr lang="en-US" sz="1400" dirty="0" smtClean="0"/>
          </a:br>
          <a:endParaRPr lang="en-US" sz="1400" dirty="0"/>
        </a:p>
      </dgm:t>
    </dgm:pt>
    <dgm:pt modelId="{B0671C35-1348-4925-BD7D-0D6F40991476}" type="parTrans" cxnId="{3D03CE6D-A9DA-4EB0-89B1-A9576D4CE1BE}">
      <dgm:prSet/>
      <dgm:spPr/>
      <dgm:t>
        <a:bodyPr/>
        <a:lstStyle/>
        <a:p>
          <a:endParaRPr lang="en-US"/>
        </a:p>
      </dgm:t>
    </dgm:pt>
    <dgm:pt modelId="{A4647AF4-4E75-4944-B154-D69B5C59445E}" type="sibTrans" cxnId="{3D03CE6D-A9DA-4EB0-89B1-A9576D4CE1BE}">
      <dgm:prSet/>
      <dgm:spPr/>
      <dgm:t>
        <a:bodyPr/>
        <a:lstStyle/>
        <a:p>
          <a:endParaRPr lang="en-US"/>
        </a:p>
      </dgm:t>
    </dgm:pt>
    <dgm:pt modelId="{1D80EF5A-6902-4A5D-8D1D-A2E28270AA30}">
      <dgm:prSet phldrT="[Text]" custT="1"/>
      <dgm:spPr/>
      <dgm:t>
        <a:bodyPr/>
        <a:lstStyle/>
        <a:p>
          <a:r>
            <a:rPr lang="en-US" sz="1400" dirty="0" smtClean="0"/>
            <a:t>1996</a:t>
          </a:r>
        </a:p>
        <a:p>
          <a:r>
            <a:rPr lang="en-US" sz="1400" dirty="0" smtClean="0"/>
            <a:t>Literature Online launched with more than 350,000 full text works in poetry, prose and dram</a:t>
          </a:r>
        </a:p>
      </dgm:t>
    </dgm:pt>
    <dgm:pt modelId="{FB041CBE-0539-4B72-9068-B89AFCDF17EF}" type="parTrans" cxnId="{E856F72E-11C8-4816-A112-0F59FE930A8A}">
      <dgm:prSet/>
      <dgm:spPr/>
      <dgm:t>
        <a:bodyPr/>
        <a:lstStyle/>
        <a:p>
          <a:endParaRPr lang="en-US"/>
        </a:p>
      </dgm:t>
    </dgm:pt>
    <dgm:pt modelId="{70BBF787-741D-4F14-8AA6-13215AA03DA2}" type="sibTrans" cxnId="{E856F72E-11C8-4816-A112-0F59FE930A8A}">
      <dgm:prSet/>
      <dgm:spPr/>
      <dgm:t>
        <a:bodyPr/>
        <a:lstStyle/>
        <a:p>
          <a:endParaRPr lang="en-US"/>
        </a:p>
      </dgm:t>
    </dgm:pt>
    <dgm:pt modelId="{58789B71-23A1-4F2B-9667-52210A820EA6}" type="pres">
      <dgm:prSet presAssocID="{D63CEC0A-5C50-41A9-9D98-E94B41C77457}" presName="arrowDiagram" presStyleCnt="0">
        <dgm:presLayoutVars>
          <dgm:chMax val="5"/>
          <dgm:dir/>
          <dgm:resizeHandles val="exact"/>
        </dgm:presLayoutVars>
      </dgm:prSet>
      <dgm:spPr/>
    </dgm:pt>
    <dgm:pt modelId="{DBAC13E9-68FE-4649-9BFD-B0A8DBBCFBAB}" type="pres">
      <dgm:prSet presAssocID="{D63CEC0A-5C50-41A9-9D98-E94B41C77457}" presName="arrow" presStyleLbl="bgShp" presStyleIdx="0" presStyleCnt="1" custLinFactNeighborX="-75284" custLinFactNeighborY="10909"/>
      <dgm:spPr/>
      <dgm:t>
        <a:bodyPr/>
        <a:lstStyle/>
        <a:p>
          <a:endParaRPr lang="en-US"/>
        </a:p>
      </dgm:t>
    </dgm:pt>
    <dgm:pt modelId="{64BD9EBF-1BD5-4ABF-81F2-D802AD5375BE}" type="pres">
      <dgm:prSet presAssocID="{D63CEC0A-5C50-41A9-9D98-E94B41C77457}" presName="arrowDiagram3" presStyleCnt="0"/>
      <dgm:spPr/>
    </dgm:pt>
    <dgm:pt modelId="{B92919FE-8559-436B-938A-84648EA2D322}" type="pres">
      <dgm:prSet presAssocID="{E24F2E12-3B27-4EA0-B44C-13D55A30F2F0}" presName="bullet3a" presStyleLbl="node1" presStyleIdx="0" presStyleCnt="3" custLinFactX="13128" custLinFactNeighborX="100000" custLinFactNeighborY="-66057"/>
      <dgm:spPr/>
    </dgm:pt>
    <dgm:pt modelId="{AD2737D2-7EFC-4808-BE44-C63F35F7FDE8}" type="pres">
      <dgm:prSet presAssocID="{E24F2E12-3B27-4EA0-B44C-13D55A30F2F0}" presName="textBox3a" presStyleLbl="revTx" presStyleIdx="0" presStyleCnt="3" custScaleX="89460" custScaleY="73010" custLinFactNeighborX="-15569" custLinFactNeighborY="-7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F467D-F1FB-4FC7-8ED9-DA892912A105}" type="pres">
      <dgm:prSet presAssocID="{74DF9E23-1196-4546-BC7D-1AC36D3E3041}" presName="bullet3b" presStyleLbl="node1" presStyleIdx="1" presStyleCnt="3" custLinFactNeighborX="16622" custLinFactNeighborY="16622"/>
      <dgm:spPr/>
    </dgm:pt>
    <dgm:pt modelId="{B7CBC754-5FD1-4493-BD1B-F0669A5E1E87}" type="pres">
      <dgm:prSet presAssocID="{74DF9E23-1196-4546-BC7D-1AC36D3E3041}" presName="textBox3b" presStyleLbl="revTx" presStyleIdx="1" presStyleCnt="3" custScaleX="197918" custScaleY="27452" custLinFactNeighborX="-10527" custLinFactNeighborY="-22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A75E6-6C65-4FF9-92AB-866CC6A8E9E6}" type="pres">
      <dgm:prSet presAssocID="{1D80EF5A-6902-4A5D-8D1D-A2E28270AA30}" presName="bullet3c" presStyleLbl="node1" presStyleIdx="2" presStyleCnt="3" custLinFactNeighborX="12020" custLinFactNeighborY="12020"/>
      <dgm:spPr/>
    </dgm:pt>
    <dgm:pt modelId="{51CBEC25-E210-4959-966C-D67B84278275}" type="pres">
      <dgm:prSet presAssocID="{1D80EF5A-6902-4A5D-8D1D-A2E28270AA30}" presName="textBox3c" presStyleLbl="revTx" presStyleIdx="2" presStyleCnt="3" custScaleX="191335" custScaleY="45029" custLinFactNeighborX="-18916" custLinFactNeighborY="-27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4B760-D9CF-4257-850C-AE12205F23C7}" srcId="{D63CEC0A-5C50-41A9-9D98-E94B41C77457}" destId="{E24F2E12-3B27-4EA0-B44C-13D55A30F2F0}" srcOrd="0" destOrd="0" parTransId="{AE635855-3B32-4031-BC0C-5E329E408910}" sibTransId="{D67F0BF5-9AF6-4BD3-B489-13AAF714017D}"/>
    <dgm:cxn modelId="{01BD6349-3588-47B1-83AC-3E8214A32B6F}" type="presOf" srcId="{1D80EF5A-6902-4A5D-8D1D-A2E28270AA30}" destId="{51CBEC25-E210-4959-966C-D67B84278275}" srcOrd="0" destOrd="0" presId="urn:microsoft.com/office/officeart/2005/8/layout/arrow2"/>
    <dgm:cxn modelId="{E856F72E-11C8-4816-A112-0F59FE930A8A}" srcId="{D63CEC0A-5C50-41A9-9D98-E94B41C77457}" destId="{1D80EF5A-6902-4A5D-8D1D-A2E28270AA30}" srcOrd="2" destOrd="0" parTransId="{FB041CBE-0539-4B72-9068-B89AFCDF17EF}" sibTransId="{70BBF787-741D-4F14-8AA6-13215AA03DA2}"/>
    <dgm:cxn modelId="{E2A6D26D-A2BF-4D35-A772-405FF937C371}" type="presOf" srcId="{D63CEC0A-5C50-41A9-9D98-E94B41C77457}" destId="{58789B71-23A1-4F2B-9667-52210A820EA6}" srcOrd="0" destOrd="0" presId="urn:microsoft.com/office/officeart/2005/8/layout/arrow2"/>
    <dgm:cxn modelId="{3D03CE6D-A9DA-4EB0-89B1-A9576D4CE1BE}" srcId="{D63CEC0A-5C50-41A9-9D98-E94B41C77457}" destId="{74DF9E23-1196-4546-BC7D-1AC36D3E3041}" srcOrd="1" destOrd="0" parTransId="{B0671C35-1348-4925-BD7D-0D6F40991476}" sibTransId="{A4647AF4-4E75-4944-B154-D69B5C59445E}"/>
    <dgm:cxn modelId="{FA9B50E3-F25B-4B2A-80AE-CF7DA939825C}" type="presOf" srcId="{E24F2E12-3B27-4EA0-B44C-13D55A30F2F0}" destId="{AD2737D2-7EFC-4808-BE44-C63F35F7FDE8}" srcOrd="0" destOrd="0" presId="urn:microsoft.com/office/officeart/2005/8/layout/arrow2"/>
    <dgm:cxn modelId="{A15443E5-8C60-4D9E-B722-299005881008}" type="presOf" srcId="{74DF9E23-1196-4546-BC7D-1AC36D3E3041}" destId="{B7CBC754-5FD1-4493-BD1B-F0669A5E1E87}" srcOrd="0" destOrd="0" presId="urn:microsoft.com/office/officeart/2005/8/layout/arrow2"/>
    <dgm:cxn modelId="{03C8C6BB-792B-4678-81EF-5A703937ABFC}" type="presParOf" srcId="{58789B71-23A1-4F2B-9667-52210A820EA6}" destId="{DBAC13E9-68FE-4649-9BFD-B0A8DBBCFBAB}" srcOrd="0" destOrd="0" presId="urn:microsoft.com/office/officeart/2005/8/layout/arrow2"/>
    <dgm:cxn modelId="{BBED631A-A696-406B-A5AB-FDE314BE6A7F}" type="presParOf" srcId="{58789B71-23A1-4F2B-9667-52210A820EA6}" destId="{64BD9EBF-1BD5-4ABF-81F2-D802AD5375BE}" srcOrd="1" destOrd="0" presId="urn:microsoft.com/office/officeart/2005/8/layout/arrow2"/>
    <dgm:cxn modelId="{DDC3DBA9-7669-4BBF-84A1-2B0A19700DDA}" type="presParOf" srcId="{64BD9EBF-1BD5-4ABF-81F2-D802AD5375BE}" destId="{B92919FE-8559-436B-938A-84648EA2D322}" srcOrd="0" destOrd="0" presId="urn:microsoft.com/office/officeart/2005/8/layout/arrow2"/>
    <dgm:cxn modelId="{20DEC9D5-459F-429D-AB74-4DE1A9A85D12}" type="presParOf" srcId="{64BD9EBF-1BD5-4ABF-81F2-D802AD5375BE}" destId="{AD2737D2-7EFC-4808-BE44-C63F35F7FDE8}" srcOrd="1" destOrd="0" presId="urn:microsoft.com/office/officeart/2005/8/layout/arrow2"/>
    <dgm:cxn modelId="{32D1257A-A3D5-4862-8B4C-6B6593B71259}" type="presParOf" srcId="{64BD9EBF-1BD5-4ABF-81F2-D802AD5375BE}" destId="{5C6F467D-F1FB-4FC7-8ED9-DA892912A105}" srcOrd="2" destOrd="0" presId="urn:microsoft.com/office/officeart/2005/8/layout/arrow2"/>
    <dgm:cxn modelId="{CD442684-887C-4824-A71E-8E6461E68B41}" type="presParOf" srcId="{64BD9EBF-1BD5-4ABF-81F2-D802AD5375BE}" destId="{B7CBC754-5FD1-4493-BD1B-F0669A5E1E87}" srcOrd="3" destOrd="0" presId="urn:microsoft.com/office/officeart/2005/8/layout/arrow2"/>
    <dgm:cxn modelId="{ECB323F9-6E6E-49F7-892B-41C591B8D910}" type="presParOf" srcId="{64BD9EBF-1BD5-4ABF-81F2-D802AD5375BE}" destId="{0A8A75E6-6C65-4FF9-92AB-866CC6A8E9E6}" srcOrd="4" destOrd="0" presId="urn:microsoft.com/office/officeart/2005/8/layout/arrow2"/>
    <dgm:cxn modelId="{48E5ABAD-4A2B-4071-8525-1412048E5F6A}" type="presParOf" srcId="{64BD9EBF-1BD5-4ABF-81F2-D802AD5375BE}" destId="{51CBEC25-E210-4959-966C-D67B8427827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9E7D2-998D-4D09-B6A3-8FAF53FEF0E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1DF905-7B68-4A5A-BC9C-E2D6B901374C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Selection  of topic</a:t>
          </a:r>
          <a:endParaRPr lang="en-GB" sz="16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gm:t>
    </dgm:pt>
    <dgm:pt modelId="{9A74F23E-977F-49B3-B59D-199A4FA969F1}" type="parTrans" cxnId="{2B86423A-E487-4153-AC1E-0C37CF5618F0}">
      <dgm:prSet/>
      <dgm:spPr/>
      <dgm:t>
        <a:bodyPr/>
        <a:lstStyle/>
        <a:p>
          <a:endParaRPr lang="en-GB"/>
        </a:p>
      </dgm:t>
    </dgm:pt>
    <dgm:pt modelId="{0A3B0C92-DE0A-4D2F-BD7C-795999EEFF07}" type="sibTrans" cxnId="{2B86423A-E487-4153-AC1E-0C37CF5618F0}">
      <dgm:prSet/>
      <dgm:spPr/>
      <dgm:t>
        <a:bodyPr/>
        <a:lstStyle/>
        <a:p>
          <a:endParaRPr lang="en-GB"/>
        </a:p>
      </dgm:t>
    </dgm:pt>
    <dgm:pt modelId="{029C762E-0BAE-47C6-B413-9D7F232693D4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Exploration and initial research</a:t>
          </a:r>
          <a:endParaRPr lang="en-GB" sz="16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gm:t>
    </dgm:pt>
    <dgm:pt modelId="{6FA65558-E439-48AD-B32F-FE2BFA6BE074}" type="parTrans" cxnId="{328453C1-C008-427A-B22A-B23BFD37D1FC}">
      <dgm:prSet/>
      <dgm:spPr/>
      <dgm:t>
        <a:bodyPr/>
        <a:lstStyle/>
        <a:p>
          <a:endParaRPr lang="en-GB"/>
        </a:p>
      </dgm:t>
    </dgm:pt>
    <dgm:pt modelId="{D2B32940-4713-4144-B56C-9AB2DA885902}" type="sibTrans" cxnId="{328453C1-C008-427A-B22A-B23BFD37D1FC}">
      <dgm:prSet/>
      <dgm:spPr/>
      <dgm:t>
        <a:bodyPr/>
        <a:lstStyle/>
        <a:p>
          <a:endParaRPr lang="en-GB"/>
        </a:p>
      </dgm:t>
    </dgm:pt>
    <dgm:pt modelId="{B87FEAD5-A2DF-48D8-BDCE-C3B30EFF2CD6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Review through graduate seminars</a:t>
          </a:r>
          <a:endParaRPr lang="en-GB" sz="16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gm:t>
    </dgm:pt>
    <dgm:pt modelId="{6B1792C4-E76C-425B-A6D9-04E312B09BE3}" type="parTrans" cxnId="{AE5286DA-8621-439C-9155-26D2332EB5AF}">
      <dgm:prSet/>
      <dgm:spPr/>
      <dgm:t>
        <a:bodyPr/>
        <a:lstStyle/>
        <a:p>
          <a:endParaRPr lang="en-GB"/>
        </a:p>
      </dgm:t>
    </dgm:pt>
    <dgm:pt modelId="{6B277BEB-81CD-44EC-BD84-8901FD5FD61B}" type="sibTrans" cxnId="{AE5286DA-8621-439C-9155-26D2332EB5AF}">
      <dgm:prSet/>
      <dgm:spPr/>
      <dgm:t>
        <a:bodyPr/>
        <a:lstStyle/>
        <a:p>
          <a:endParaRPr lang="en-GB"/>
        </a:p>
      </dgm:t>
    </dgm:pt>
    <dgm:pt modelId="{45C21D3C-830A-4B09-B300-99D9BB6E2E45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Writing</a:t>
          </a:r>
          <a:endParaRPr lang="en-GB" sz="16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gm:t>
    </dgm:pt>
    <dgm:pt modelId="{09CFC60B-3EF5-42E7-89F4-060A5772F5E5}" type="parTrans" cxnId="{43A611A8-8E60-4ECB-AA09-CD17A4B7D8A8}">
      <dgm:prSet/>
      <dgm:spPr/>
      <dgm:t>
        <a:bodyPr/>
        <a:lstStyle/>
        <a:p>
          <a:endParaRPr lang="en-GB"/>
        </a:p>
      </dgm:t>
    </dgm:pt>
    <dgm:pt modelId="{392DBD00-2548-4B63-9AE4-FC95D6029FDE}" type="sibTrans" cxnId="{43A611A8-8E60-4ECB-AA09-CD17A4B7D8A8}">
      <dgm:prSet/>
      <dgm:spPr/>
      <dgm:t>
        <a:bodyPr/>
        <a:lstStyle/>
        <a:p>
          <a:endParaRPr lang="en-GB"/>
        </a:p>
      </dgm:t>
    </dgm:pt>
    <dgm:pt modelId="{6C03A8C4-91C8-4A25-9E3A-DB5103B94C51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Presentation</a:t>
          </a:r>
          <a:br>
            <a: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</a:br>
          <a:r>
            <a: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to peers</a:t>
          </a:r>
          <a:endParaRPr lang="en-GB" sz="16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gm:t>
    </dgm:pt>
    <dgm:pt modelId="{7DDFA49B-25DF-4D14-BD1F-7449EFD6025D}" type="parTrans" cxnId="{4D39E3BC-7089-4FE7-AC61-0C65199926C6}">
      <dgm:prSet/>
      <dgm:spPr/>
      <dgm:t>
        <a:bodyPr/>
        <a:lstStyle/>
        <a:p>
          <a:endParaRPr lang="en-GB"/>
        </a:p>
      </dgm:t>
    </dgm:pt>
    <dgm:pt modelId="{F85F3A72-35D6-4383-A02C-C74309AB9F2D}" type="sibTrans" cxnId="{4D39E3BC-7089-4FE7-AC61-0C65199926C6}">
      <dgm:prSet/>
      <dgm:spPr/>
      <dgm:t>
        <a:bodyPr/>
        <a:lstStyle/>
        <a:p>
          <a:endParaRPr lang="en-GB"/>
        </a:p>
      </dgm:t>
    </dgm:pt>
    <dgm:pt modelId="{207F35EC-598D-41C5-BAEC-7D5EDC371668}">
      <dgm:prSet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Publication</a:t>
          </a:r>
          <a:endParaRPr lang="en-GB" sz="16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gm:t>
    </dgm:pt>
    <dgm:pt modelId="{AACFC5A1-EF4B-4C81-AD0B-772DF0AE23EA}" type="parTrans" cxnId="{ECB63627-85A4-4B04-A5C0-535B46B8593E}">
      <dgm:prSet/>
      <dgm:spPr/>
      <dgm:t>
        <a:bodyPr/>
        <a:lstStyle/>
        <a:p>
          <a:endParaRPr lang="en-GB"/>
        </a:p>
      </dgm:t>
    </dgm:pt>
    <dgm:pt modelId="{75CC19A6-F8DC-4B27-91F0-901B6331ECA8}" type="sibTrans" cxnId="{ECB63627-85A4-4B04-A5C0-535B46B8593E}">
      <dgm:prSet/>
      <dgm:spPr/>
      <dgm:t>
        <a:bodyPr/>
        <a:lstStyle/>
        <a:p>
          <a:endParaRPr lang="en-GB"/>
        </a:p>
      </dgm:t>
    </dgm:pt>
    <dgm:pt modelId="{35706993-F5CD-421B-BE7B-39BCD6597E5D}">
      <dgm:prSet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Editing</a:t>
          </a:r>
          <a:endParaRPr lang="en-GB" sz="16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gm:t>
    </dgm:pt>
    <dgm:pt modelId="{D8DFB1A9-4843-4942-A684-8B3BE81B27DE}" type="parTrans" cxnId="{A7329C54-32A6-4BD3-80A2-56E57F9422C6}">
      <dgm:prSet/>
      <dgm:spPr/>
      <dgm:t>
        <a:bodyPr/>
        <a:lstStyle/>
        <a:p>
          <a:endParaRPr lang="en-GB"/>
        </a:p>
      </dgm:t>
    </dgm:pt>
    <dgm:pt modelId="{F7090C55-9710-4769-A14C-CD9077DC32B2}" type="sibTrans" cxnId="{A7329C54-32A6-4BD3-80A2-56E57F9422C6}">
      <dgm:prSet/>
      <dgm:spPr/>
      <dgm:t>
        <a:bodyPr/>
        <a:lstStyle/>
        <a:p>
          <a:endParaRPr lang="en-GB"/>
        </a:p>
      </dgm:t>
    </dgm:pt>
    <dgm:pt modelId="{A5BC3AC5-74A8-40B1-B766-4C05520A011E}" type="pres">
      <dgm:prSet presAssocID="{4C29E7D2-998D-4D09-B6A3-8FAF53FEF0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ADB0EA-CA16-4143-97CE-65555264C75F}" type="pres">
      <dgm:prSet presAssocID="{F21DF905-7B68-4A5A-BC9C-E2D6B901374C}" presName="dummy" presStyleCnt="0"/>
      <dgm:spPr/>
    </dgm:pt>
    <dgm:pt modelId="{7204E86D-B3F0-4F73-81A2-46E062812AE9}" type="pres">
      <dgm:prSet presAssocID="{F21DF905-7B68-4A5A-BC9C-E2D6B901374C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E3839D-D0D9-4BBF-9E6F-9C071CBC5614}" type="pres">
      <dgm:prSet presAssocID="{0A3B0C92-DE0A-4D2F-BD7C-795999EEFF07}" presName="sibTrans" presStyleLbl="node1" presStyleIdx="0" presStyleCnt="7"/>
      <dgm:spPr/>
      <dgm:t>
        <a:bodyPr/>
        <a:lstStyle/>
        <a:p>
          <a:endParaRPr lang="en-GB"/>
        </a:p>
      </dgm:t>
    </dgm:pt>
    <dgm:pt modelId="{83648149-AF10-46DA-ADC4-A0D83F74B110}" type="pres">
      <dgm:prSet presAssocID="{029C762E-0BAE-47C6-B413-9D7F232693D4}" presName="dummy" presStyleCnt="0"/>
      <dgm:spPr/>
    </dgm:pt>
    <dgm:pt modelId="{63200CAE-2523-4B55-8E64-2C76373D833C}" type="pres">
      <dgm:prSet presAssocID="{029C762E-0BAE-47C6-B413-9D7F232693D4}" presName="node" presStyleLbl="revTx" presStyleIdx="1" presStyleCnt="7" custScaleX="1551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E4D3D3-8AE0-40C6-9547-32B2D7FCAE56}" type="pres">
      <dgm:prSet presAssocID="{D2B32940-4713-4144-B56C-9AB2DA885902}" presName="sibTrans" presStyleLbl="node1" presStyleIdx="1" presStyleCnt="7"/>
      <dgm:spPr/>
      <dgm:t>
        <a:bodyPr/>
        <a:lstStyle/>
        <a:p>
          <a:endParaRPr lang="en-GB"/>
        </a:p>
      </dgm:t>
    </dgm:pt>
    <dgm:pt modelId="{8826B53A-8CF4-4198-8867-5FE9B981FFF3}" type="pres">
      <dgm:prSet presAssocID="{B87FEAD5-A2DF-48D8-BDCE-C3B30EFF2CD6}" presName="dummy" presStyleCnt="0"/>
      <dgm:spPr/>
    </dgm:pt>
    <dgm:pt modelId="{B6788855-5B27-46AE-AC10-49DA1CAE1021}" type="pres">
      <dgm:prSet presAssocID="{B87FEAD5-A2DF-48D8-BDCE-C3B30EFF2CD6}" presName="node" presStyleLbl="revTx" presStyleIdx="2" presStyleCnt="7" custScaleY="1313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80931C-FA79-4A53-B91B-997BB59B1CEA}" type="pres">
      <dgm:prSet presAssocID="{6B277BEB-81CD-44EC-BD84-8901FD5FD61B}" presName="sibTrans" presStyleLbl="node1" presStyleIdx="2" presStyleCnt="7"/>
      <dgm:spPr/>
      <dgm:t>
        <a:bodyPr/>
        <a:lstStyle/>
        <a:p>
          <a:endParaRPr lang="en-GB"/>
        </a:p>
      </dgm:t>
    </dgm:pt>
    <dgm:pt modelId="{C55F849D-FE66-425D-94B8-0E9F68F4DA62}" type="pres">
      <dgm:prSet presAssocID="{45C21D3C-830A-4B09-B300-99D9BB6E2E45}" presName="dummy" presStyleCnt="0"/>
      <dgm:spPr/>
    </dgm:pt>
    <dgm:pt modelId="{3B5B8CCB-BBE9-4F76-8E65-031983CC8F8A}" type="pres">
      <dgm:prSet presAssocID="{45C21D3C-830A-4B09-B300-99D9BB6E2E45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167904-58FE-4CA4-8243-87B73FFBD0B7}" type="pres">
      <dgm:prSet presAssocID="{392DBD00-2548-4B63-9AE4-FC95D6029FDE}" presName="sibTrans" presStyleLbl="node1" presStyleIdx="3" presStyleCnt="7"/>
      <dgm:spPr/>
      <dgm:t>
        <a:bodyPr/>
        <a:lstStyle/>
        <a:p>
          <a:endParaRPr lang="en-GB"/>
        </a:p>
      </dgm:t>
    </dgm:pt>
    <dgm:pt modelId="{275616CE-2E33-49FA-BF1F-A323CAE58B63}" type="pres">
      <dgm:prSet presAssocID="{6C03A8C4-91C8-4A25-9E3A-DB5103B94C51}" presName="dummy" presStyleCnt="0"/>
      <dgm:spPr/>
    </dgm:pt>
    <dgm:pt modelId="{03A3BA42-F0C1-4B0F-97E6-0232BE9C23EE}" type="pres">
      <dgm:prSet presAssocID="{6C03A8C4-91C8-4A25-9E3A-DB5103B94C51}" presName="node" presStyleLbl="revTx" presStyleIdx="4" presStyleCnt="7" custScaleX="145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56A38F-46DE-4614-9B21-C7232C86B9B9}" type="pres">
      <dgm:prSet presAssocID="{F85F3A72-35D6-4383-A02C-C74309AB9F2D}" presName="sibTrans" presStyleLbl="node1" presStyleIdx="4" presStyleCnt="7"/>
      <dgm:spPr/>
      <dgm:t>
        <a:bodyPr/>
        <a:lstStyle/>
        <a:p>
          <a:endParaRPr lang="en-GB"/>
        </a:p>
      </dgm:t>
    </dgm:pt>
    <dgm:pt modelId="{F2A20B2A-1EFD-481C-8090-4536629F373D}" type="pres">
      <dgm:prSet presAssocID="{35706993-F5CD-421B-BE7B-39BCD6597E5D}" presName="dummy" presStyleCnt="0"/>
      <dgm:spPr/>
    </dgm:pt>
    <dgm:pt modelId="{02198DF0-732E-4323-9310-56FC35BAA01D}" type="pres">
      <dgm:prSet presAssocID="{35706993-F5CD-421B-BE7B-39BCD6597E5D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85BF0-4FC0-42BE-AD70-7F6238FAA130}" type="pres">
      <dgm:prSet presAssocID="{F7090C55-9710-4769-A14C-CD9077DC32B2}" presName="sibTrans" presStyleLbl="node1" presStyleIdx="5" presStyleCnt="7"/>
      <dgm:spPr/>
      <dgm:t>
        <a:bodyPr/>
        <a:lstStyle/>
        <a:p>
          <a:endParaRPr lang="en-GB"/>
        </a:p>
      </dgm:t>
    </dgm:pt>
    <dgm:pt modelId="{95BF6DB1-B39A-45C4-B30B-4DD5EE5EDB12}" type="pres">
      <dgm:prSet presAssocID="{207F35EC-598D-41C5-BAEC-7D5EDC371668}" presName="dummy" presStyleCnt="0"/>
      <dgm:spPr/>
    </dgm:pt>
    <dgm:pt modelId="{62892EFB-775F-45FA-9F6B-50FF90343DD1}" type="pres">
      <dgm:prSet presAssocID="{207F35EC-598D-41C5-BAEC-7D5EDC371668}" presName="node" presStyleLbl="revTx" presStyleIdx="6" presStyleCnt="7" custScaleX="1319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1A78E2-292D-4CBE-9991-7E0DB4F5685E}" type="pres">
      <dgm:prSet presAssocID="{75CC19A6-F8DC-4B27-91F0-901B6331ECA8}" presName="sibTrans" presStyleLbl="node1" presStyleIdx="6" presStyleCnt="7"/>
      <dgm:spPr/>
      <dgm:t>
        <a:bodyPr/>
        <a:lstStyle/>
        <a:p>
          <a:endParaRPr lang="en-GB"/>
        </a:p>
      </dgm:t>
    </dgm:pt>
  </dgm:ptLst>
  <dgm:cxnLst>
    <dgm:cxn modelId="{4D39E3BC-7089-4FE7-AC61-0C65199926C6}" srcId="{4C29E7D2-998D-4D09-B6A3-8FAF53FEF0E4}" destId="{6C03A8C4-91C8-4A25-9E3A-DB5103B94C51}" srcOrd="4" destOrd="0" parTransId="{7DDFA49B-25DF-4D14-BD1F-7449EFD6025D}" sibTransId="{F85F3A72-35D6-4383-A02C-C74309AB9F2D}"/>
    <dgm:cxn modelId="{D4B29CAA-C609-4174-B567-323DC074D27B}" type="presOf" srcId="{029C762E-0BAE-47C6-B413-9D7F232693D4}" destId="{63200CAE-2523-4B55-8E64-2C76373D833C}" srcOrd="0" destOrd="0" presId="urn:microsoft.com/office/officeart/2005/8/layout/cycle1"/>
    <dgm:cxn modelId="{C154F394-804D-4B21-B73D-04752E7C1153}" type="presOf" srcId="{D2B32940-4713-4144-B56C-9AB2DA885902}" destId="{95E4D3D3-8AE0-40C6-9547-32B2D7FCAE56}" srcOrd="0" destOrd="0" presId="urn:microsoft.com/office/officeart/2005/8/layout/cycle1"/>
    <dgm:cxn modelId="{ECB63627-85A4-4B04-A5C0-535B46B8593E}" srcId="{4C29E7D2-998D-4D09-B6A3-8FAF53FEF0E4}" destId="{207F35EC-598D-41C5-BAEC-7D5EDC371668}" srcOrd="6" destOrd="0" parTransId="{AACFC5A1-EF4B-4C81-AD0B-772DF0AE23EA}" sibTransId="{75CC19A6-F8DC-4B27-91F0-901B6331ECA8}"/>
    <dgm:cxn modelId="{2B86423A-E487-4153-AC1E-0C37CF5618F0}" srcId="{4C29E7D2-998D-4D09-B6A3-8FAF53FEF0E4}" destId="{F21DF905-7B68-4A5A-BC9C-E2D6B901374C}" srcOrd="0" destOrd="0" parTransId="{9A74F23E-977F-49B3-B59D-199A4FA969F1}" sibTransId="{0A3B0C92-DE0A-4D2F-BD7C-795999EEFF07}"/>
    <dgm:cxn modelId="{6296BBE1-DA70-49D8-9DC8-93C4650C39CA}" type="presOf" srcId="{0A3B0C92-DE0A-4D2F-BD7C-795999EEFF07}" destId="{3EE3839D-D0D9-4BBF-9E6F-9C071CBC5614}" srcOrd="0" destOrd="0" presId="urn:microsoft.com/office/officeart/2005/8/layout/cycle1"/>
    <dgm:cxn modelId="{2DDD6BBA-7E50-4AB5-BAF3-CD29AEE8246D}" type="presOf" srcId="{6B277BEB-81CD-44EC-BD84-8901FD5FD61B}" destId="{1A80931C-FA79-4A53-B91B-997BB59B1CEA}" srcOrd="0" destOrd="0" presId="urn:microsoft.com/office/officeart/2005/8/layout/cycle1"/>
    <dgm:cxn modelId="{A7329C54-32A6-4BD3-80A2-56E57F9422C6}" srcId="{4C29E7D2-998D-4D09-B6A3-8FAF53FEF0E4}" destId="{35706993-F5CD-421B-BE7B-39BCD6597E5D}" srcOrd="5" destOrd="0" parTransId="{D8DFB1A9-4843-4942-A684-8B3BE81B27DE}" sibTransId="{F7090C55-9710-4769-A14C-CD9077DC32B2}"/>
    <dgm:cxn modelId="{43A611A8-8E60-4ECB-AA09-CD17A4B7D8A8}" srcId="{4C29E7D2-998D-4D09-B6A3-8FAF53FEF0E4}" destId="{45C21D3C-830A-4B09-B300-99D9BB6E2E45}" srcOrd="3" destOrd="0" parTransId="{09CFC60B-3EF5-42E7-89F4-060A5772F5E5}" sibTransId="{392DBD00-2548-4B63-9AE4-FC95D6029FDE}"/>
    <dgm:cxn modelId="{17560B9E-792C-4F27-A7E6-45F35071AF6D}" type="presOf" srcId="{207F35EC-598D-41C5-BAEC-7D5EDC371668}" destId="{62892EFB-775F-45FA-9F6B-50FF90343DD1}" srcOrd="0" destOrd="0" presId="urn:microsoft.com/office/officeart/2005/8/layout/cycle1"/>
    <dgm:cxn modelId="{328453C1-C008-427A-B22A-B23BFD37D1FC}" srcId="{4C29E7D2-998D-4D09-B6A3-8FAF53FEF0E4}" destId="{029C762E-0BAE-47C6-B413-9D7F232693D4}" srcOrd="1" destOrd="0" parTransId="{6FA65558-E439-48AD-B32F-FE2BFA6BE074}" sibTransId="{D2B32940-4713-4144-B56C-9AB2DA885902}"/>
    <dgm:cxn modelId="{1E967539-7AB2-4F5D-9BFC-9274862C2EA7}" type="presOf" srcId="{4C29E7D2-998D-4D09-B6A3-8FAF53FEF0E4}" destId="{A5BC3AC5-74A8-40B1-B766-4C05520A011E}" srcOrd="0" destOrd="0" presId="urn:microsoft.com/office/officeart/2005/8/layout/cycle1"/>
    <dgm:cxn modelId="{76D21EF7-8A06-43B2-B0A8-5AAA6736761E}" type="presOf" srcId="{6C03A8C4-91C8-4A25-9E3A-DB5103B94C51}" destId="{03A3BA42-F0C1-4B0F-97E6-0232BE9C23EE}" srcOrd="0" destOrd="0" presId="urn:microsoft.com/office/officeart/2005/8/layout/cycle1"/>
    <dgm:cxn modelId="{8B5F16DA-68DF-465E-84CF-82CF8BFB9CB8}" type="presOf" srcId="{B87FEAD5-A2DF-48D8-BDCE-C3B30EFF2CD6}" destId="{B6788855-5B27-46AE-AC10-49DA1CAE1021}" srcOrd="0" destOrd="0" presId="urn:microsoft.com/office/officeart/2005/8/layout/cycle1"/>
    <dgm:cxn modelId="{D1C243E4-5A33-47B3-82CB-86ACE59DFCD5}" type="presOf" srcId="{45C21D3C-830A-4B09-B300-99D9BB6E2E45}" destId="{3B5B8CCB-BBE9-4F76-8E65-031983CC8F8A}" srcOrd="0" destOrd="0" presId="urn:microsoft.com/office/officeart/2005/8/layout/cycle1"/>
    <dgm:cxn modelId="{3C41F0D4-5D1A-43C9-AF63-9AA58A48CB92}" type="presOf" srcId="{F21DF905-7B68-4A5A-BC9C-E2D6B901374C}" destId="{7204E86D-B3F0-4F73-81A2-46E062812AE9}" srcOrd="0" destOrd="0" presId="urn:microsoft.com/office/officeart/2005/8/layout/cycle1"/>
    <dgm:cxn modelId="{585F1A86-77FB-4DFF-A393-1A5DC4C732E3}" type="presOf" srcId="{392DBD00-2548-4B63-9AE4-FC95D6029FDE}" destId="{E8167904-58FE-4CA4-8243-87B73FFBD0B7}" srcOrd="0" destOrd="0" presId="urn:microsoft.com/office/officeart/2005/8/layout/cycle1"/>
    <dgm:cxn modelId="{5174CAC7-FA27-4AFD-87AB-B3866DD8F441}" type="presOf" srcId="{75CC19A6-F8DC-4B27-91F0-901B6331ECA8}" destId="{641A78E2-292D-4CBE-9991-7E0DB4F5685E}" srcOrd="0" destOrd="0" presId="urn:microsoft.com/office/officeart/2005/8/layout/cycle1"/>
    <dgm:cxn modelId="{170BC712-9E8B-4407-A727-80FC611D55F1}" type="presOf" srcId="{F85F3A72-35D6-4383-A02C-C74309AB9F2D}" destId="{3956A38F-46DE-4614-9B21-C7232C86B9B9}" srcOrd="0" destOrd="0" presId="urn:microsoft.com/office/officeart/2005/8/layout/cycle1"/>
    <dgm:cxn modelId="{9F4B1359-4B33-423D-84C3-D3B2378206C7}" type="presOf" srcId="{35706993-F5CD-421B-BE7B-39BCD6597E5D}" destId="{02198DF0-732E-4323-9310-56FC35BAA01D}" srcOrd="0" destOrd="0" presId="urn:microsoft.com/office/officeart/2005/8/layout/cycle1"/>
    <dgm:cxn modelId="{899D5F33-E2D3-409F-98B7-F2FCD374DF9B}" type="presOf" srcId="{F7090C55-9710-4769-A14C-CD9077DC32B2}" destId="{E3585BF0-4FC0-42BE-AD70-7F6238FAA130}" srcOrd="0" destOrd="0" presId="urn:microsoft.com/office/officeart/2005/8/layout/cycle1"/>
    <dgm:cxn modelId="{AE5286DA-8621-439C-9155-26D2332EB5AF}" srcId="{4C29E7D2-998D-4D09-B6A3-8FAF53FEF0E4}" destId="{B87FEAD5-A2DF-48D8-BDCE-C3B30EFF2CD6}" srcOrd="2" destOrd="0" parTransId="{6B1792C4-E76C-425B-A6D9-04E312B09BE3}" sibTransId="{6B277BEB-81CD-44EC-BD84-8901FD5FD61B}"/>
    <dgm:cxn modelId="{738D00F6-059C-4791-A888-ED760B2DB424}" type="presParOf" srcId="{A5BC3AC5-74A8-40B1-B766-4C05520A011E}" destId="{DCADB0EA-CA16-4143-97CE-65555264C75F}" srcOrd="0" destOrd="0" presId="urn:microsoft.com/office/officeart/2005/8/layout/cycle1"/>
    <dgm:cxn modelId="{7038CC86-8908-4D5D-B8D1-4594CC7F77A5}" type="presParOf" srcId="{A5BC3AC5-74A8-40B1-B766-4C05520A011E}" destId="{7204E86D-B3F0-4F73-81A2-46E062812AE9}" srcOrd="1" destOrd="0" presId="urn:microsoft.com/office/officeart/2005/8/layout/cycle1"/>
    <dgm:cxn modelId="{65C308CE-CD9E-4C71-90C8-F2B6861CEA16}" type="presParOf" srcId="{A5BC3AC5-74A8-40B1-B766-4C05520A011E}" destId="{3EE3839D-D0D9-4BBF-9E6F-9C071CBC5614}" srcOrd="2" destOrd="0" presId="urn:microsoft.com/office/officeart/2005/8/layout/cycle1"/>
    <dgm:cxn modelId="{8F864055-C830-46AF-BAB4-1479AD49EE72}" type="presParOf" srcId="{A5BC3AC5-74A8-40B1-B766-4C05520A011E}" destId="{83648149-AF10-46DA-ADC4-A0D83F74B110}" srcOrd="3" destOrd="0" presId="urn:microsoft.com/office/officeart/2005/8/layout/cycle1"/>
    <dgm:cxn modelId="{7CD25602-795D-4D01-9BF3-C183D209A683}" type="presParOf" srcId="{A5BC3AC5-74A8-40B1-B766-4C05520A011E}" destId="{63200CAE-2523-4B55-8E64-2C76373D833C}" srcOrd="4" destOrd="0" presId="urn:microsoft.com/office/officeart/2005/8/layout/cycle1"/>
    <dgm:cxn modelId="{33AB43E0-70A3-48C2-8E40-A4CF7406D667}" type="presParOf" srcId="{A5BC3AC5-74A8-40B1-B766-4C05520A011E}" destId="{95E4D3D3-8AE0-40C6-9547-32B2D7FCAE56}" srcOrd="5" destOrd="0" presId="urn:microsoft.com/office/officeart/2005/8/layout/cycle1"/>
    <dgm:cxn modelId="{134D5E81-3440-4FB6-9AE7-2193392B8B52}" type="presParOf" srcId="{A5BC3AC5-74A8-40B1-B766-4C05520A011E}" destId="{8826B53A-8CF4-4198-8867-5FE9B981FFF3}" srcOrd="6" destOrd="0" presId="urn:microsoft.com/office/officeart/2005/8/layout/cycle1"/>
    <dgm:cxn modelId="{F51FE848-ADA8-43C8-BB39-B1E7D8C0417D}" type="presParOf" srcId="{A5BC3AC5-74A8-40B1-B766-4C05520A011E}" destId="{B6788855-5B27-46AE-AC10-49DA1CAE1021}" srcOrd="7" destOrd="0" presId="urn:microsoft.com/office/officeart/2005/8/layout/cycle1"/>
    <dgm:cxn modelId="{42290DFB-6DCF-486D-853D-0590B8B9A885}" type="presParOf" srcId="{A5BC3AC5-74A8-40B1-B766-4C05520A011E}" destId="{1A80931C-FA79-4A53-B91B-997BB59B1CEA}" srcOrd="8" destOrd="0" presId="urn:microsoft.com/office/officeart/2005/8/layout/cycle1"/>
    <dgm:cxn modelId="{194E6370-28B2-4088-9B56-F8B503C7BEE1}" type="presParOf" srcId="{A5BC3AC5-74A8-40B1-B766-4C05520A011E}" destId="{C55F849D-FE66-425D-94B8-0E9F68F4DA62}" srcOrd="9" destOrd="0" presId="urn:microsoft.com/office/officeart/2005/8/layout/cycle1"/>
    <dgm:cxn modelId="{C10DDDB9-72FA-4279-BCE5-68666F7D6C53}" type="presParOf" srcId="{A5BC3AC5-74A8-40B1-B766-4C05520A011E}" destId="{3B5B8CCB-BBE9-4F76-8E65-031983CC8F8A}" srcOrd="10" destOrd="0" presId="urn:microsoft.com/office/officeart/2005/8/layout/cycle1"/>
    <dgm:cxn modelId="{13E44F72-6613-4E80-A054-3E00A72BF53C}" type="presParOf" srcId="{A5BC3AC5-74A8-40B1-B766-4C05520A011E}" destId="{E8167904-58FE-4CA4-8243-87B73FFBD0B7}" srcOrd="11" destOrd="0" presId="urn:microsoft.com/office/officeart/2005/8/layout/cycle1"/>
    <dgm:cxn modelId="{FE263F7A-C28B-42F4-AEDF-CB1ACE2AA52A}" type="presParOf" srcId="{A5BC3AC5-74A8-40B1-B766-4C05520A011E}" destId="{275616CE-2E33-49FA-BF1F-A323CAE58B63}" srcOrd="12" destOrd="0" presId="urn:microsoft.com/office/officeart/2005/8/layout/cycle1"/>
    <dgm:cxn modelId="{3FE80717-BEF3-484F-948C-2307BACD9EF1}" type="presParOf" srcId="{A5BC3AC5-74A8-40B1-B766-4C05520A011E}" destId="{03A3BA42-F0C1-4B0F-97E6-0232BE9C23EE}" srcOrd="13" destOrd="0" presId="urn:microsoft.com/office/officeart/2005/8/layout/cycle1"/>
    <dgm:cxn modelId="{F45F6114-E049-4D2D-A0C9-31F1C7F8068A}" type="presParOf" srcId="{A5BC3AC5-74A8-40B1-B766-4C05520A011E}" destId="{3956A38F-46DE-4614-9B21-C7232C86B9B9}" srcOrd="14" destOrd="0" presId="urn:microsoft.com/office/officeart/2005/8/layout/cycle1"/>
    <dgm:cxn modelId="{E8C7F56E-6E39-4F00-A14C-FD880D4206DC}" type="presParOf" srcId="{A5BC3AC5-74A8-40B1-B766-4C05520A011E}" destId="{F2A20B2A-1EFD-481C-8090-4536629F373D}" srcOrd="15" destOrd="0" presId="urn:microsoft.com/office/officeart/2005/8/layout/cycle1"/>
    <dgm:cxn modelId="{40D4F629-A2BB-445E-B1F5-A6B66724393B}" type="presParOf" srcId="{A5BC3AC5-74A8-40B1-B766-4C05520A011E}" destId="{02198DF0-732E-4323-9310-56FC35BAA01D}" srcOrd="16" destOrd="0" presId="urn:microsoft.com/office/officeart/2005/8/layout/cycle1"/>
    <dgm:cxn modelId="{78CE0136-78E9-4FE3-A05C-00441EA30E96}" type="presParOf" srcId="{A5BC3AC5-74A8-40B1-B766-4C05520A011E}" destId="{E3585BF0-4FC0-42BE-AD70-7F6238FAA130}" srcOrd="17" destOrd="0" presId="urn:microsoft.com/office/officeart/2005/8/layout/cycle1"/>
    <dgm:cxn modelId="{3750C31A-2518-4A8E-92D2-58BB4485A0A2}" type="presParOf" srcId="{A5BC3AC5-74A8-40B1-B766-4C05520A011E}" destId="{95BF6DB1-B39A-45C4-B30B-4DD5EE5EDB12}" srcOrd="18" destOrd="0" presId="urn:microsoft.com/office/officeart/2005/8/layout/cycle1"/>
    <dgm:cxn modelId="{4E7D4541-CCA5-4F58-B8DB-72E499AE36D3}" type="presParOf" srcId="{A5BC3AC5-74A8-40B1-B766-4C05520A011E}" destId="{62892EFB-775F-45FA-9F6B-50FF90343DD1}" srcOrd="19" destOrd="0" presId="urn:microsoft.com/office/officeart/2005/8/layout/cycle1"/>
    <dgm:cxn modelId="{C37280DF-95A2-4443-B477-C3D1F3B17345}" type="presParOf" srcId="{A5BC3AC5-74A8-40B1-B766-4C05520A011E}" destId="{641A78E2-292D-4CBE-9991-7E0DB4F5685E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AC13E9-68FE-4649-9BFD-B0A8DBBCFBAB}">
      <dsp:nvSpPr>
        <dsp:cNvPr id="0" name=""/>
        <dsp:cNvSpPr/>
      </dsp:nvSpPr>
      <dsp:spPr>
        <a:xfrm>
          <a:off x="533375" y="0"/>
          <a:ext cx="6705600" cy="4191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919FE-8559-436B-938A-84648EA2D322}">
      <dsp:nvSpPr>
        <dsp:cNvPr id="0" name=""/>
        <dsp:cNvSpPr/>
      </dsp:nvSpPr>
      <dsp:spPr>
        <a:xfrm>
          <a:off x="1452569" y="2907506"/>
          <a:ext cx="174345" cy="1743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2737D2-7EFC-4808-BE44-C63F35F7FDE8}">
      <dsp:nvSpPr>
        <dsp:cNvPr id="0" name=""/>
        <dsp:cNvSpPr/>
      </dsp:nvSpPr>
      <dsp:spPr>
        <a:xfrm>
          <a:off x="1104938" y="3254331"/>
          <a:ext cx="3097998" cy="8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8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1938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University Microfilms founded</a:t>
          </a:r>
          <a:endParaRPr lang="en-US" sz="1400" kern="1200" dirty="0"/>
        </a:p>
      </dsp:txBody>
      <dsp:txXfrm>
        <a:off x="1104938" y="3254331"/>
        <a:ext cx="3097998" cy="884296"/>
      </dsp:txXfrm>
    </dsp:sp>
    <dsp:sp modelId="{5C6F467D-F1FB-4FC7-8ED9-DA892912A105}">
      <dsp:nvSpPr>
        <dsp:cNvPr id="0" name=""/>
        <dsp:cNvSpPr/>
      </dsp:nvSpPr>
      <dsp:spPr>
        <a:xfrm>
          <a:off x="2690582" y="1805900"/>
          <a:ext cx="315163" cy="3151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CBC754-5FD1-4493-BD1B-F0669A5E1E87}">
      <dsp:nvSpPr>
        <dsp:cNvPr id="0" name=""/>
        <dsp:cNvSpPr/>
      </dsp:nvSpPr>
      <dsp:spPr>
        <a:xfrm>
          <a:off x="2212197" y="2176864"/>
          <a:ext cx="3185181" cy="62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9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1951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ARL recognizes UMI as Publisher of Record for all US dissertations</a:t>
          </a:r>
          <a:br>
            <a:rPr lang="en-US" sz="1400" kern="1200" dirty="0" smtClean="0"/>
          </a:br>
          <a:endParaRPr lang="en-US" sz="1400" kern="1200" dirty="0"/>
        </a:p>
      </dsp:txBody>
      <dsp:txXfrm>
        <a:off x="2212197" y="2176864"/>
        <a:ext cx="3185181" cy="625879"/>
      </dsp:txXfrm>
    </dsp:sp>
    <dsp:sp modelId="{0A8A75E6-6C65-4FF9-92AB-866CC6A8E9E6}">
      <dsp:nvSpPr>
        <dsp:cNvPr id="0" name=""/>
        <dsp:cNvSpPr/>
      </dsp:nvSpPr>
      <dsp:spPr>
        <a:xfrm>
          <a:off x="4541332" y="1112713"/>
          <a:ext cx="435864" cy="4358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BEC25-E210-4959-966C-D67B84278275}">
      <dsp:nvSpPr>
        <dsp:cNvPr id="0" name=""/>
        <dsp:cNvSpPr/>
      </dsp:nvSpPr>
      <dsp:spPr>
        <a:xfrm>
          <a:off x="3703126" y="1493040"/>
          <a:ext cx="3721608" cy="106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5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1998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Library of Congress recognizes UMI as offsite repository of Digital Dissertation Library</a:t>
          </a:r>
          <a:endParaRPr lang="en-US" sz="1400" kern="1200" dirty="0"/>
        </a:p>
      </dsp:txBody>
      <dsp:txXfrm>
        <a:off x="3703126" y="1493040"/>
        <a:ext cx="3721608" cy="10686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AC13E9-68FE-4649-9BFD-B0A8DBBCFBAB}">
      <dsp:nvSpPr>
        <dsp:cNvPr id="0" name=""/>
        <dsp:cNvSpPr/>
      </dsp:nvSpPr>
      <dsp:spPr>
        <a:xfrm>
          <a:off x="0" y="0"/>
          <a:ext cx="7071360" cy="44196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919FE-8559-436B-938A-84648EA2D322}">
      <dsp:nvSpPr>
        <dsp:cNvPr id="0" name=""/>
        <dsp:cNvSpPr/>
      </dsp:nvSpPr>
      <dsp:spPr>
        <a:xfrm>
          <a:off x="1214446" y="2928958"/>
          <a:ext cx="183855" cy="1838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2737D2-7EFC-4808-BE44-C63F35F7FDE8}">
      <dsp:nvSpPr>
        <dsp:cNvPr id="0" name=""/>
        <dsp:cNvSpPr/>
      </dsp:nvSpPr>
      <dsp:spPr>
        <a:xfrm>
          <a:off x="928693" y="3214705"/>
          <a:ext cx="1473967" cy="93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2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1939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Dissertations on Microfilm and Print</a:t>
          </a:r>
          <a:endParaRPr lang="en-US" sz="1400" kern="1200" dirty="0"/>
        </a:p>
      </dsp:txBody>
      <dsp:txXfrm>
        <a:off x="928693" y="3214705"/>
        <a:ext cx="1473967" cy="932530"/>
      </dsp:txXfrm>
    </dsp:sp>
    <dsp:sp modelId="{5C6F467D-F1FB-4FC7-8ED9-DA892912A105}">
      <dsp:nvSpPr>
        <dsp:cNvPr id="0" name=""/>
        <dsp:cNvSpPr/>
      </dsp:nvSpPr>
      <dsp:spPr>
        <a:xfrm>
          <a:off x="2684575" y="1904404"/>
          <a:ext cx="332353" cy="3323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CBC754-5FD1-4493-BD1B-F0669A5E1E87}">
      <dsp:nvSpPr>
        <dsp:cNvPr id="0" name=""/>
        <dsp:cNvSpPr/>
      </dsp:nvSpPr>
      <dsp:spPr>
        <a:xfrm>
          <a:off x="1785956" y="2357464"/>
          <a:ext cx="3358918" cy="660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0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1992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English Poetry on CD-ROM launched</a:t>
          </a:r>
          <a:br>
            <a:rPr lang="en-US" sz="1400" kern="1200" dirty="0" smtClean="0"/>
          </a:br>
          <a:endParaRPr lang="en-US" sz="1400" kern="1200" dirty="0"/>
        </a:p>
      </dsp:txBody>
      <dsp:txXfrm>
        <a:off x="1785956" y="2357464"/>
        <a:ext cx="3358918" cy="660018"/>
      </dsp:txXfrm>
    </dsp:sp>
    <dsp:sp modelId="{0A8A75E6-6C65-4FF9-92AB-866CC6A8E9E6}">
      <dsp:nvSpPr>
        <dsp:cNvPr id="0" name=""/>
        <dsp:cNvSpPr/>
      </dsp:nvSpPr>
      <dsp:spPr>
        <a:xfrm>
          <a:off x="4636275" y="1173407"/>
          <a:ext cx="459638" cy="459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BEC25-E210-4959-966C-D67B84278275}">
      <dsp:nvSpPr>
        <dsp:cNvPr id="0" name=""/>
        <dsp:cNvSpPr/>
      </dsp:nvSpPr>
      <dsp:spPr>
        <a:xfrm>
          <a:off x="3714782" y="1357331"/>
          <a:ext cx="3247196" cy="138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55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1996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Literature Online launched with more than 350,000 full text works in poetry, prose and dram</a:t>
          </a:r>
        </a:p>
      </dsp:txBody>
      <dsp:txXfrm>
        <a:off x="3714782" y="1357331"/>
        <a:ext cx="3247196" cy="13831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4E86D-B3F0-4F73-81A2-46E062812AE9}">
      <dsp:nvSpPr>
        <dsp:cNvPr id="0" name=""/>
        <dsp:cNvSpPr/>
      </dsp:nvSpPr>
      <dsp:spPr>
        <a:xfrm>
          <a:off x="4516577" y="3543"/>
          <a:ext cx="923655" cy="92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Selection  of topic</a:t>
          </a:r>
          <a:endParaRPr lang="en-GB" sz="1600" kern="12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sp:txBody>
      <dsp:txXfrm>
        <a:off x="4516577" y="3543"/>
        <a:ext cx="923655" cy="923655"/>
      </dsp:txXfrm>
    </dsp:sp>
    <dsp:sp modelId="{3EE3839D-D0D9-4BBF-9E6F-9C071CBC5614}">
      <dsp:nvSpPr>
        <dsp:cNvPr id="0" name=""/>
        <dsp:cNvSpPr/>
      </dsp:nvSpPr>
      <dsp:spPr>
        <a:xfrm>
          <a:off x="1634376" y="52770"/>
          <a:ext cx="4782380" cy="4782380"/>
        </a:xfrm>
        <a:prstGeom prst="circularArrow">
          <a:avLst>
            <a:gd name="adj1" fmla="val 3766"/>
            <a:gd name="adj2" fmla="val 235004"/>
            <a:gd name="adj3" fmla="val 19826202"/>
            <a:gd name="adj4" fmla="val 18606259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00CAE-2523-4B55-8E64-2C76373D833C}">
      <dsp:nvSpPr>
        <dsp:cNvPr id="0" name=""/>
        <dsp:cNvSpPr/>
      </dsp:nvSpPr>
      <dsp:spPr>
        <a:xfrm>
          <a:off x="5450082" y="1493461"/>
          <a:ext cx="1432986" cy="92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Exploration and initial research</a:t>
          </a:r>
          <a:endParaRPr lang="en-GB" sz="1600" kern="12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sp:txBody>
      <dsp:txXfrm>
        <a:off x="5450082" y="1493461"/>
        <a:ext cx="1432986" cy="923655"/>
      </dsp:txXfrm>
    </dsp:sp>
    <dsp:sp modelId="{95E4D3D3-8AE0-40C6-9547-32B2D7FCAE56}">
      <dsp:nvSpPr>
        <dsp:cNvPr id="0" name=""/>
        <dsp:cNvSpPr/>
      </dsp:nvSpPr>
      <dsp:spPr>
        <a:xfrm>
          <a:off x="1634376" y="52770"/>
          <a:ext cx="4782380" cy="4782380"/>
        </a:xfrm>
        <a:prstGeom prst="circularArrow">
          <a:avLst>
            <a:gd name="adj1" fmla="val 3766"/>
            <a:gd name="adj2" fmla="val 235004"/>
            <a:gd name="adj3" fmla="val 984523"/>
            <a:gd name="adj4" fmla="val 21557978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88855-5B27-46AE-AC10-49DA1CAE1021}">
      <dsp:nvSpPr>
        <dsp:cNvPr id="0" name=""/>
        <dsp:cNvSpPr/>
      </dsp:nvSpPr>
      <dsp:spPr>
        <a:xfrm>
          <a:off x="5280694" y="3206769"/>
          <a:ext cx="923655" cy="1212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Review through graduate seminars</a:t>
          </a:r>
          <a:endParaRPr lang="en-GB" sz="1600" kern="12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sp:txBody>
      <dsp:txXfrm>
        <a:off x="5280694" y="3206769"/>
        <a:ext cx="923655" cy="1212833"/>
      </dsp:txXfrm>
    </dsp:sp>
    <dsp:sp modelId="{1A80931C-FA79-4A53-B91B-997BB59B1CEA}">
      <dsp:nvSpPr>
        <dsp:cNvPr id="0" name=""/>
        <dsp:cNvSpPr/>
      </dsp:nvSpPr>
      <dsp:spPr>
        <a:xfrm>
          <a:off x="1634376" y="52770"/>
          <a:ext cx="4782380" cy="4782380"/>
        </a:xfrm>
        <a:prstGeom prst="circularArrow">
          <a:avLst>
            <a:gd name="adj1" fmla="val 3766"/>
            <a:gd name="adj2" fmla="val 235004"/>
            <a:gd name="adj3" fmla="val 4436608"/>
            <a:gd name="adj4" fmla="val 3308564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B8CCB-BBE9-4F76-8E65-031983CC8F8A}">
      <dsp:nvSpPr>
        <dsp:cNvPr id="0" name=""/>
        <dsp:cNvSpPr/>
      </dsp:nvSpPr>
      <dsp:spPr>
        <a:xfrm>
          <a:off x="3563739" y="4178201"/>
          <a:ext cx="923655" cy="92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Writing</a:t>
          </a:r>
          <a:endParaRPr lang="en-GB" sz="1600" kern="12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sp:txBody>
      <dsp:txXfrm>
        <a:off x="3563739" y="4178201"/>
        <a:ext cx="923655" cy="923655"/>
      </dsp:txXfrm>
    </dsp:sp>
    <dsp:sp modelId="{E8167904-58FE-4CA4-8243-87B73FFBD0B7}">
      <dsp:nvSpPr>
        <dsp:cNvPr id="0" name=""/>
        <dsp:cNvSpPr/>
      </dsp:nvSpPr>
      <dsp:spPr>
        <a:xfrm>
          <a:off x="1634376" y="52770"/>
          <a:ext cx="4782380" cy="4782380"/>
        </a:xfrm>
        <a:prstGeom prst="circularArrow">
          <a:avLst>
            <a:gd name="adj1" fmla="val 3766"/>
            <a:gd name="adj2" fmla="val 235004"/>
            <a:gd name="adj3" fmla="val 7175609"/>
            <a:gd name="adj4" fmla="val 6128387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3BA42-F0C1-4B0F-97E6-0232BE9C23EE}">
      <dsp:nvSpPr>
        <dsp:cNvPr id="0" name=""/>
        <dsp:cNvSpPr/>
      </dsp:nvSpPr>
      <dsp:spPr>
        <a:xfrm>
          <a:off x="1638781" y="3351358"/>
          <a:ext cx="1339660" cy="92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Presentation</a:t>
          </a:r>
          <a:br>
            <a:rPr lang="en-GB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</a:br>
          <a:r>
            <a:rPr lang="en-GB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to peers</a:t>
          </a:r>
          <a:endParaRPr lang="en-GB" sz="1600" kern="12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sp:txBody>
      <dsp:txXfrm>
        <a:off x="1638781" y="3351358"/>
        <a:ext cx="1339660" cy="923655"/>
      </dsp:txXfrm>
    </dsp:sp>
    <dsp:sp modelId="{3956A38F-46DE-4614-9B21-C7232C86B9B9}">
      <dsp:nvSpPr>
        <dsp:cNvPr id="0" name=""/>
        <dsp:cNvSpPr/>
      </dsp:nvSpPr>
      <dsp:spPr>
        <a:xfrm>
          <a:off x="1634376" y="52770"/>
          <a:ext cx="4782380" cy="4782380"/>
        </a:xfrm>
        <a:prstGeom prst="circularArrow">
          <a:avLst>
            <a:gd name="adj1" fmla="val 3766"/>
            <a:gd name="adj2" fmla="val 235004"/>
            <a:gd name="adj3" fmla="val 10607018"/>
            <a:gd name="adj4" fmla="val 9335668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98DF0-732E-4323-9310-56FC35BAA01D}">
      <dsp:nvSpPr>
        <dsp:cNvPr id="0" name=""/>
        <dsp:cNvSpPr/>
      </dsp:nvSpPr>
      <dsp:spPr>
        <a:xfrm>
          <a:off x="1422731" y="1493461"/>
          <a:ext cx="923655" cy="92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Editing</a:t>
          </a:r>
          <a:endParaRPr lang="en-GB" sz="1600" kern="12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sp:txBody>
      <dsp:txXfrm>
        <a:off x="1422731" y="1493461"/>
        <a:ext cx="923655" cy="923655"/>
      </dsp:txXfrm>
    </dsp:sp>
    <dsp:sp modelId="{E3585BF0-4FC0-42BE-AD70-7F6238FAA130}">
      <dsp:nvSpPr>
        <dsp:cNvPr id="0" name=""/>
        <dsp:cNvSpPr/>
      </dsp:nvSpPr>
      <dsp:spPr>
        <a:xfrm>
          <a:off x="1634376" y="52770"/>
          <a:ext cx="4782380" cy="4782380"/>
        </a:xfrm>
        <a:prstGeom prst="circularArrow">
          <a:avLst>
            <a:gd name="adj1" fmla="val 3766"/>
            <a:gd name="adj2" fmla="val 235004"/>
            <a:gd name="adj3" fmla="val 13244467"/>
            <a:gd name="adj4" fmla="val 12338793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92EFB-775F-45FA-9F6B-50FF90343DD1}">
      <dsp:nvSpPr>
        <dsp:cNvPr id="0" name=""/>
        <dsp:cNvSpPr/>
      </dsp:nvSpPr>
      <dsp:spPr>
        <a:xfrm>
          <a:off x="2463467" y="3543"/>
          <a:ext cx="1218522" cy="92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rPr>
            <a:t>Publication</a:t>
          </a:r>
          <a:endParaRPr lang="en-GB" sz="1600" kern="1200" dirty="0">
            <a:solidFill>
              <a:schemeClr val="tx1">
                <a:lumMod val="50000"/>
                <a:lumOff val="50000"/>
              </a:schemeClr>
            </a:solidFill>
            <a:latin typeface="Calibri" pitchFamily="34" charset="0"/>
          </a:endParaRPr>
        </a:p>
      </dsp:txBody>
      <dsp:txXfrm>
        <a:off x="2463467" y="3543"/>
        <a:ext cx="1218522" cy="923655"/>
      </dsp:txXfrm>
    </dsp:sp>
    <dsp:sp modelId="{641A78E2-292D-4CBE-9991-7E0DB4F5685E}">
      <dsp:nvSpPr>
        <dsp:cNvPr id="0" name=""/>
        <dsp:cNvSpPr/>
      </dsp:nvSpPr>
      <dsp:spPr>
        <a:xfrm>
          <a:off x="1634376" y="52770"/>
          <a:ext cx="4782380" cy="4782380"/>
        </a:xfrm>
        <a:prstGeom prst="circularArrow">
          <a:avLst>
            <a:gd name="adj1" fmla="val 3766"/>
            <a:gd name="adj2" fmla="val 235004"/>
            <a:gd name="adj3" fmla="val 16740181"/>
            <a:gd name="adj4" fmla="val 15659943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CAEC-6436-4965-A407-596F7F384A83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629E5-B1EC-45A5-815B-2433664B09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Timeline?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93F49-6EE5-4E85-853A-416C3108270E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As a company, ProQuest stands for the power of discovery through research, and its employees work to deliver on that promise every day.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We aim to provide tools that reflect your passion for high quality information, that are easy to access and which draw on expert specialist editorial expertise with tailored applications.  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D68B9E-F4C5-4337-A7D2-B5FE5B897036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UMI Dissertations serves Authors and the Scholarly Community: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The recognition and reputation the company has continued to build:</a:t>
            </a:r>
          </a:p>
          <a:p>
            <a:pPr marL="228600" indent="-228600">
              <a:defRPr/>
            </a:pPr>
            <a:r>
              <a:rPr lang="en-US" dirty="0" smtClean="0"/>
              <a:t>Beginning in 1938 filming dissertations, by 1951 (13 years later) the American Research Libraries recognizes UMI as the Publisher of Record for US dissertations. </a:t>
            </a:r>
          </a:p>
          <a:p>
            <a:pPr marL="228600" indent="-228600">
              <a:defRPr/>
            </a:pPr>
            <a:r>
              <a:rPr lang="en-US" dirty="0" smtClean="0"/>
              <a:t>In 1998, the Library of Congress recognized UMI as the Repository its Digital Dissertation Library. </a:t>
            </a:r>
          </a:p>
          <a:p>
            <a:pPr marL="228600" indent="-228600">
              <a:defRPr/>
            </a:pPr>
            <a:endParaRPr lang="en-US" dirty="0" smtClean="0"/>
          </a:p>
          <a:p>
            <a:pPr marL="228600" indent="-228600">
              <a:buFontTx/>
              <a:buAutoNum type="arabicParenR" startAt="2"/>
              <a:defRPr/>
            </a:pPr>
            <a:r>
              <a:rPr lang="en-US" dirty="0" smtClean="0"/>
              <a:t>Recognition grows with as technology grows:</a:t>
            </a:r>
          </a:p>
          <a:p>
            <a:pPr marL="228600" indent="-228600">
              <a:defRPr/>
            </a:pPr>
            <a:r>
              <a:rPr lang="en-US" dirty="0" smtClean="0"/>
              <a:t>In the 1930s, Eugene Power builds the first commercial microfilm camera.</a:t>
            </a:r>
          </a:p>
          <a:p>
            <a:pPr marL="228600" indent="-228600">
              <a:defRPr/>
            </a:pPr>
            <a:r>
              <a:rPr lang="en-US" dirty="0" smtClean="0"/>
              <a:t>In 1987, UMI is the first company to publisher an Index and Abstract product on CD-ROM. </a:t>
            </a:r>
          </a:p>
          <a:p>
            <a:pPr marL="228600" indent="-228600">
              <a:defRPr/>
            </a:pPr>
            <a:r>
              <a:rPr lang="en-US" dirty="0" smtClean="0"/>
              <a:t>1997, UMI began to digitize its dissertation holdings, prospectively, as well as retrospectively. </a:t>
            </a:r>
          </a:p>
          <a:p>
            <a:pPr marL="228600" indent="-228600">
              <a:defRPr/>
            </a:pPr>
            <a:endParaRPr lang="en-US" dirty="0" smtClean="0"/>
          </a:p>
          <a:p>
            <a:pPr marL="228600" indent="-228600">
              <a:defRPr/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168986-5105-4DEE-A2AA-DE713C33DD9D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Example illustrated here is of a major research project such as a monograph (variations</a:t>
            </a:r>
            <a:r>
              <a:rPr lang="en-GB" baseline="0" dirty="0" smtClean="0">
                <a:solidFill>
                  <a:schemeClr val="tx1"/>
                </a:solidFill>
              </a:rPr>
              <a:t> can apply – see next slide) </a:t>
            </a:r>
          </a:p>
          <a:p>
            <a:endParaRPr lang="en-GB" baseline="0" dirty="0" smtClean="0">
              <a:solidFill>
                <a:schemeClr val="tx1"/>
              </a:solidFill>
            </a:endParaRPr>
          </a:p>
          <a:p>
            <a:r>
              <a:rPr lang="en-GB" baseline="0" dirty="0" smtClean="0">
                <a:solidFill>
                  <a:schemeClr val="tx1"/>
                </a:solidFill>
              </a:rPr>
              <a:t>Teaching runs in parallel but as seniority increases teaching responsibilities go down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903AC-3191-4AE9-BA40-C14D803901D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roQuest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744788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648200"/>
            <a:ext cx="7772400" cy="9144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6096000"/>
            <a:ext cx="6400800" cy="228600"/>
          </a:xfrm>
        </p:spPr>
        <p:txBody>
          <a:bodyPr/>
          <a:lstStyle>
            <a:lvl1pPr marL="0" indent="0" algn="ctr">
              <a:buFont typeface="Wingdings" pitchFamily="28" charset="2"/>
              <a:buNone/>
              <a:defRPr sz="1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2400"/>
            <a:ext cx="2038350" cy="5919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962650" cy="5919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roQuest_Brand_PPT_2009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23988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2A363226-5568-49C1-B3E7-18F8381DA67C}" type="datetimeFigureOut">
              <a:rPr lang="en-GB" smtClean="0"/>
              <a:pPr/>
              <a:t>22/03/2011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01DC1EC-F789-4D23-A7AD-EA1F1E643C9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Prevor08_corporateSocialReponsibility.wm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fworks.com/refshare?site=023921081742400000/RWWS2A294134/All%20Czechoslovak%20policies" TargetMode="Externa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5.png"/><Relationship Id="rId21" Type="http://schemas.openxmlformats.org/officeDocument/2006/relationships/image" Target="../media/image91.png"/><Relationship Id="rId7" Type="http://schemas.openxmlformats.org/officeDocument/2006/relationships/hyperlink" Target="http://www.elsevier.com/wps/find/homepage.cws_home" TargetMode="External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hyperlink" Target="http://www.pennwell.com/home.cfm" TargetMode="External"/><Relationship Id="rId16" Type="http://schemas.openxmlformats.org/officeDocument/2006/relationships/image" Target="../media/image86.png"/><Relationship Id="rId20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hyperlink" Target="http://www.mhprofessional.com/index.php" TargetMode="External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http://site.ebrary.com/lib/alltitles/home.ac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Tsihlis@proquest.co.uk" TargetMode="External"/><Relationship Id="rId2" Type="http://schemas.openxmlformats.org/officeDocument/2006/relationships/hyperlink" Target="mailto:Krzysztof.murawski@emea.proquest.co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Krzysztof.murawski@emea.proquest.com" TargetMode="External"/><Relationship Id="rId2" Type="http://schemas.openxmlformats.org/officeDocument/2006/relationships/hyperlink" Target="http://search.proquest.com/index?accountid=13123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hn.Tsihlis@proquest.co.u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Publish or Perish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b="1" dirty="0" smtClean="0"/>
              <a:t>Publish or perish: </a:t>
            </a:r>
            <a:r>
              <a:rPr lang="en-GB" b="1" dirty="0" err="1" smtClean="0"/>
              <a:t>jak</a:t>
            </a:r>
            <a:r>
              <a:rPr lang="en-GB" b="1" dirty="0" smtClean="0"/>
              <a:t> </a:t>
            </a:r>
            <a:r>
              <a:rPr lang="en-GB" b="1" dirty="0" err="1" smtClean="0"/>
              <a:t>efektivně</a:t>
            </a:r>
            <a:r>
              <a:rPr lang="en-GB" b="1" dirty="0" smtClean="0"/>
              <a:t> </a:t>
            </a:r>
            <a:r>
              <a:rPr lang="en-GB" b="1" dirty="0" err="1" smtClean="0"/>
              <a:t>psát</a:t>
            </a:r>
            <a:r>
              <a:rPr lang="en-GB" b="1" dirty="0" smtClean="0"/>
              <a:t> a </a:t>
            </a:r>
            <a:r>
              <a:rPr lang="en-GB" b="1" dirty="0" err="1" smtClean="0"/>
              <a:t>publikovat</a:t>
            </a:r>
            <a:r>
              <a:rPr lang="en-GB" b="1" dirty="0" smtClean="0"/>
              <a:t> </a:t>
            </a:r>
            <a:r>
              <a:rPr lang="en-GB" b="1" dirty="0" err="1" smtClean="0"/>
              <a:t>vědecké</a:t>
            </a:r>
            <a:r>
              <a:rPr lang="en-GB" b="1" dirty="0" smtClean="0"/>
              <a:t> </a:t>
            </a:r>
            <a:r>
              <a:rPr lang="en-GB" b="1" dirty="0" err="1" smtClean="0"/>
              <a:t>články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Dissertations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stages of the research and teaching cycle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ProQuest Dissertations and Theses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9076631" cy="822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984381" cy="730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315416"/>
            <a:ext cx="93154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9992" y="32129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analysis of financial time series</a:t>
            </a:r>
            <a:endParaRPr lang="en-GB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463" y="-733425"/>
            <a:ext cx="8460009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0"/>
            <a:ext cx="7488832" cy="69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ProQuest Dissertations and Theses 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Abstract version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2,9 mln </a:t>
            </a:r>
            <a:r>
              <a:rPr lang="en-GB" dirty="0" smtClean="0"/>
              <a:t>Dissertations from the last 250 years, indexed and abstracted, over half with preview of 24 pages and individual </a:t>
            </a:r>
            <a:r>
              <a:rPr lang="en-GB" dirty="0" err="1" smtClean="0"/>
              <a:t>purhcase</a:t>
            </a:r>
            <a:r>
              <a:rPr lang="en-GB" dirty="0" smtClean="0"/>
              <a:t> option.</a:t>
            </a:r>
            <a:endParaRPr lang="pl-PL" dirty="0" smtClean="0"/>
          </a:p>
          <a:p>
            <a:pPr>
              <a:buNone/>
            </a:pPr>
            <a:r>
              <a:rPr lang="en-GB" dirty="0" smtClean="0">
                <a:solidFill>
                  <a:srgbClr val="00B0F0"/>
                </a:solidFill>
              </a:rPr>
              <a:t>Full Text version</a:t>
            </a:r>
            <a:endParaRPr lang="pl-PL" dirty="0" smtClean="0">
              <a:solidFill>
                <a:srgbClr val="00B0F0"/>
              </a:solidFill>
            </a:endParaRPr>
          </a:p>
          <a:p>
            <a:r>
              <a:rPr lang="pl-PL" dirty="0" smtClean="0"/>
              <a:t>1,4 mln </a:t>
            </a:r>
            <a:r>
              <a:rPr lang="en-GB" dirty="0" smtClean="0"/>
              <a:t>dissertations</a:t>
            </a:r>
            <a:endParaRPr lang="pl-PL" dirty="0" smtClean="0"/>
          </a:p>
          <a:p>
            <a:r>
              <a:rPr lang="en-GB" dirty="0" smtClean="0"/>
              <a:t>From </a:t>
            </a:r>
            <a:r>
              <a:rPr lang="pl-PL" dirty="0" smtClean="0"/>
              <a:t>2008 </a:t>
            </a:r>
            <a:r>
              <a:rPr lang="en-GB" dirty="0" smtClean="0"/>
              <a:t>full text </a:t>
            </a:r>
            <a:r>
              <a:rPr lang="en-GB" dirty="0" err="1" smtClean="0"/>
              <a:t>sercheable</a:t>
            </a:r>
            <a:r>
              <a:rPr lang="pl-PL" dirty="0" smtClean="0"/>
              <a:t>.</a:t>
            </a:r>
          </a:p>
          <a:p>
            <a:r>
              <a:rPr lang="en-GB" dirty="0" smtClean="0"/>
              <a:t>All disciplines</a:t>
            </a:r>
            <a:endParaRPr lang="pl-PL" dirty="0" smtClean="0"/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</a:rPr>
              <a:t>Possibility of free publications of own dissertations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Harvard, Yale, Princeton </a:t>
            </a:r>
            <a:r>
              <a:rPr lang="en-GB" dirty="0" smtClean="0"/>
              <a:t>publish here for over 50 years</a:t>
            </a:r>
            <a:endParaRPr lang="pl-PL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Recognition, publication and citing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Publishing in </a:t>
            </a:r>
            <a:r>
              <a:rPr lang="pl-PL" dirty="0" smtClean="0"/>
              <a:t>QDT – </a:t>
            </a:r>
            <a:r>
              <a:rPr lang="en-GB" dirty="0" smtClean="0"/>
              <a:t>with</a:t>
            </a:r>
            <a:r>
              <a:rPr lang="pl-PL" dirty="0" smtClean="0"/>
              <a:t>ISBN </a:t>
            </a:r>
            <a:r>
              <a:rPr lang="en-GB" dirty="0" smtClean="0"/>
              <a:t>provision </a:t>
            </a:r>
            <a:r>
              <a:rPr lang="pl-PL" dirty="0" smtClean="0"/>
              <a:t>– </a:t>
            </a:r>
            <a:r>
              <a:rPr lang="en-GB" dirty="0" smtClean="0"/>
              <a:t>is a fully recognised form of scientific publishing, that can be then quoted and listed in publications lists. </a:t>
            </a:r>
            <a:endParaRPr lang="pl-PL" dirty="0" smtClean="0"/>
          </a:p>
          <a:p>
            <a:r>
              <a:rPr lang="pl-PL" dirty="0" smtClean="0"/>
              <a:t>ProQuest </a:t>
            </a:r>
            <a:r>
              <a:rPr lang="en-GB" dirty="0" smtClean="0"/>
              <a:t>do not charge a fee for participating in publishing program if dissertations are submitted via the electronic submission system.</a:t>
            </a: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en-GB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640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180975"/>
            <a:ext cx="85058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785813"/>
            <a:ext cx="9182100" cy="842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0963" y="-623888"/>
            <a:ext cx="9305926" cy="810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851920" y="720080"/>
            <a:ext cx="2808312" cy="69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851920" y="1772816"/>
            <a:ext cx="28803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51520" y="3284984"/>
            <a:ext cx="266429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about ongoing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Community of Scolars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99" y="0"/>
            <a:ext cx="7961709" cy="76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0"/>
            <a:ext cx="5328592" cy="670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138" y="-47055"/>
            <a:ext cx="6572169" cy="671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own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Cooperation, financing and publishing options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24192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Quoting and publishing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/>
          <a:lstStyle/>
          <a:p>
            <a:r>
              <a:rPr lang="en-GB" b="1" dirty="0" err="1" smtClean="0">
                <a:solidFill>
                  <a:srgbClr val="FFC000"/>
                </a:solidFill>
              </a:rPr>
              <a:t>Refworks</a:t>
            </a:r>
            <a:r>
              <a:rPr lang="en-GB" b="1" dirty="0" smtClean="0">
                <a:solidFill>
                  <a:srgbClr val="FFC000"/>
                </a:solidFill>
              </a:rPr>
              <a:t> and </a:t>
            </a:r>
            <a:r>
              <a:rPr lang="en-GB" b="1" dirty="0" err="1" smtClean="0">
                <a:solidFill>
                  <a:srgbClr val="FFC000"/>
                </a:solidFill>
              </a:rPr>
              <a:t>MyResearch</a:t>
            </a:r>
            <a:r>
              <a:rPr lang="en-GB" b="1" dirty="0" smtClean="0">
                <a:solidFill>
                  <a:srgbClr val="FFC000"/>
                </a:solidFill>
              </a:rPr>
              <a:t> on </a:t>
            </a:r>
            <a:r>
              <a:rPr lang="en-GB" b="1" dirty="0" err="1" smtClean="0">
                <a:solidFill>
                  <a:srgbClr val="FFC000"/>
                </a:solidFill>
              </a:rPr>
              <a:t>Proquest</a:t>
            </a:r>
            <a:r>
              <a:rPr lang="en-GB" b="1" dirty="0" smtClean="0">
                <a:solidFill>
                  <a:srgbClr val="FFC000"/>
                </a:solidFill>
              </a:rPr>
              <a:t> platform</a:t>
            </a:r>
          </a:p>
          <a:p>
            <a:endParaRPr lang="en-GB" b="1" dirty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C00000"/>
                </a:solidFill>
              </a:rPr>
              <a:t>Finding out subject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C00000"/>
                </a:solidFill>
              </a:rPr>
              <a:t>Saving references for future use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C00000"/>
                </a:solidFill>
              </a:rPr>
              <a:t>Preparing text for publication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6743700" cy="847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37" y="44624"/>
            <a:ext cx="6886575" cy="761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Exporting to RefWorks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RefWorks – citations management tool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0"/>
            <a:ext cx="690562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Citation in an article on </a:t>
            </a:r>
            <a:r>
              <a:rPr lang="en-GB" b="1" i="1" dirty="0"/>
              <a:t>A new approach to the discontinuous conduction mode in switching power converters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34356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rot="3088214">
            <a:off x="32908" y="1107524"/>
            <a:ext cx="2088232" cy="1368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315416"/>
            <a:ext cx="7774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3408"/>
            <a:ext cx="7488832" cy="660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556792"/>
            <a:ext cx="6032303" cy="34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/>
          <p:nvPr/>
        </p:nvSpPr>
        <p:spPr>
          <a:xfrm>
            <a:off x="3851920" y="2708920"/>
            <a:ext cx="864096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-243408"/>
            <a:ext cx="7674074" cy="676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-260055"/>
            <a:ext cx="6024537" cy="71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ProQuest resources that support academic activities of research, teaching and publishing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Content:</a:t>
            </a:r>
          </a:p>
          <a:p>
            <a:pPr lvl="1"/>
            <a:r>
              <a:rPr lang="en-GB" dirty="0" err="1" smtClean="0"/>
              <a:t>Ebooks</a:t>
            </a:r>
            <a:endParaRPr lang="en-GB" dirty="0" smtClean="0"/>
          </a:p>
          <a:p>
            <a:pPr lvl="1"/>
            <a:r>
              <a:rPr lang="en-GB" dirty="0" smtClean="0"/>
              <a:t>Journals and other full text publications</a:t>
            </a:r>
          </a:p>
          <a:p>
            <a:pPr lvl="1"/>
            <a:r>
              <a:rPr lang="en-GB" dirty="0" smtClean="0"/>
              <a:t>Abstract and indexes databases</a:t>
            </a:r>
          </a:p>
          <a:p>
            <a:r>
              <a:rPr lang="en-GB" b="1" dirty="0"/>
              <a:t>T</a:t>
            </a:r>
            <a:r>
              <a:rPr lang="en-GB" b="1" dirty="0" smtClean="0"/>
              <a:t>ools: </a:t>
            </a:r>
            <a:r>
              <a:rPr lang="en-GB" dirty="0" smtClean="0"/>
              <a:t>communication and publishing</a:t>
            </a:r>
          </a:p>
          <a:p>
            <a:pPr lvl="1"/>
            <a:r>
              <a:rPr lang="en-GB" dirty="0" smtClean="0"/>
              <a:t>COS</a:t>
            </a:r>
          </a:p>
          <a:p>
            <a:pPr lvl="1"/>
            <a:r>
              <a:rPr lang="en-GB" dirty="0" smtClean="0"/>
              <a:t>RefWorks</a:t>
            </a:r>
          </a:p>
          <a:p>
            <a:pPr lvl="1"/>
            <a:r>
              <a:rPr lang="en-GB" dirty="0" smtClean="0"/>
              <a:t>Dissertations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066800"/>
          </a:xfrm>
        </p:spPr>
        <p:txBody>
          <a:bodyPr/>
          <a:lstStyle/>
          <a:p>
            <a:r>
              <a:rPr lang="en-GB" dirty="0" smtClean="0"/>
              <a:t>Teaching... Syllabus...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b="1" dirty="0" smtClean="0"/>
              <a:t>Lecture in Management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Introduction. Decision making, managerial functions. </a:t>
            </a:r>
          </a:p>
          <a:p>
            <a:pPr>
              <a:buFont typeface="+mj-lt"/>
              <a:buAutoNum type="arabicPeriod"/>
            </a:pPr>
            <a:r>
              <a:rPr lang="en-GB" sz="2000" b="1" dirty="0" smtClean="0">
                <a:solidFill>
                  <a:srgbClr val="92D050"/>
                </a:solidFill>
              </a:rPr>
              <a:t>Organizational Culture and social environments. Stakeholders, limitations</a:t>
            </a:r>
          </a:p>
          <a:p>
            <a:pPr>
              <a:buFont typeface="+mj-lt"/>
              <a:buAutoNum type="arabicPeriod"/>
            </a:pPr>
            <a:r>
              <a:rPr lang="en-GB" sz="2000" b="1" dirty="0" smtClean="0">
                <a:solidFill>
                  <a:srgbClr val="00B050"/>
                </a:solidFill>
              </a:rPr>
              <a:t>Social responsibility </a:t>
            </a:r>
            <a:r>
              <a:rPr lang="en-GB" sz="2000" b="1" dirty="0" err="1" smtClean="0">
                <a:solidFill>
                  <a:srgbClr val="00B050"/>
                </a:solidFill>
              </a:rPr>
              <a:t>vs</a:t>
            </a:r>
            <a:r>
              <a:rPr lang="en-GB" sz="2000" b="1" dirty="0" smtClean="0">
                <a:solidFill>
                  <a:srgbClr val="00B050"/>
                </a:solidFill>
              </a:rPr>
              <a:t> business responsibility of managers</a:t>
            </a:r>
            <a:br>
              <a:rPr lang="en-GB" sz="2000" b="1" dirty="0" smtClean="0">
                <a:solidFill>
                  <a:srgbClr val="00B050"/>
                </a:solidFill>
              </a:rPr>
            </a:br>
            <a:endParaRPr lang="en-GB" sz="2000" b="1" dirty="0" smtClean="0">
              <a:solidFill>
                <a:srgbClr val="00B050"/>
              </a:solidFill>
            </a:endParaRPr>
          </a:p>
          <a:p>
            <a:pPr>
              <a:buFont typeface="+mj-lt"/>
              <a:buAutoNum type="arabicPeriod"/>
            </a:pPr>
            <a:r>
              <a:rPr lang="pl-PL" sz="2000" b="1" dirty="0" smtClean="0">
                <a:solidFill>
                  <a:srgbClr val="0070C0"/>
                </a:solidFill>
              </a:rPr>
              <a:t> </a:t>
            </a:r>
            <a:r>
              <a:rPr lang="en-GB" sz="2000" b="1" dirty="0" smtClean="0">
                <a:solidFill>
                  <a:srgbClr val="0070C0"/>
                </a:solidFill>
              </a:rPr>
              <a:t>Planning in organizations</a:t>
            </a:r>
          </a:p>
          <a:p>
            <a:pPr>
              <a:buFont typeface="+mj-lt"/>
              <a:buAutoNum type="arabicPeriod"/>
            </a:pPr>
            <a:r>
              <a:rPr lang="en-GB" sz="2000" b="1" dirty="0" smtClean="0">
                <a:solidFill>
                  <a:srgbClr val="002060"/>
                </a:solidFill>
              </a:rPr>
              <a:t>Managing the organization</a:t>
            </a:r>
            <a:r>
              <a:rPr lang="pl-PL" sz="2000" b="1" dirty="0" smtClean="0">
                <a:solidFill>
                  <a:srgbClr val="002060"/>
                </a:solidFill>
              </a:rPr>
              <a:t> </a:t>
            </a:r>
            <a:endParaRPr lang="en-GB" sz="2000" b="1" dirty="0" smtClean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/>
              <a:t>Tools and techniques of planning</a:t>
            </a:r>
            <a:r>
              <a:rPr lang="pl-PL" sz="2000" dirty="0" smtClean="0"/>
              <a:t>.</a:t>
            </a:r>
            <a:endParaRPr lang="en-GB" sz="2000" dirty="0" smtClean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Changing structure of organizations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Leadership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Managerial control</a:t>
            </a:r>
            <a:r>
              <a:rPr lang="pl-PL" sz="2000" dirty="0" smtClean="0"/>
              <a:t>.</a:t>
            </a:r>
            <a:r>
              <a:rPr lang="en-GB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Managerial responsibility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9859094" cy="73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4067944" y="2924944"/>
            <a:ext cx="1656184" cy="27363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Social responsibility AND Corporate responsibility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684568" cy="68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in organisations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7641" y="-387424"/>
            <a:ext cx="12126147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Research, promote, supervise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3439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717" y="195981"/>
            <a:ext cx="9176717" cy="666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3" y="-538163"/>
            <a:ext cx="7762875" cy="79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Videos for management courses</a:t>
            </a:r>
            <a:endParaRPr lang="en-GB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969896"/>
            <a:ext cx="8786842" cy="667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Variety of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That give subject coverage from different angles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Digital National Security Archives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Documents On British Policy Overseas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Historical Newspapers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Periodical Archives Online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17378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/>
          <p:nvPr/>
        </p:nvGrpSpPr>
        <p:grpSpPr>
          <a:xfrm>
            <a:off x="0" y="0"/>
            <a:ext cx="5867400" cy="7272336"/>
            <a:chOff x="0" y="0"/>
            <a:chExt cx="5867400" cy="7272336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867400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714488"/>
              <a:ext cx="3908073" cy="5557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71480"/>
            <a:ext cx="5437099" cy="59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284" y="58808"/>
            <a:ext cx="5981716" cy="679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78390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162800" cy="106680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International communism...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800" y="1499441"/>
            <a:ext cx="3810000" cy="449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DNSA</a:t>
            </a:r>
          </a:p>
          <a:p>
            <a:r>
              <a:rPr lang="en-GB" dirty="0" smtClean="0"/>
              <a:t>Press</a:t>
            </a:r>
          </a:p>
          <a:p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00042"/>
            <a:ext cx="6183159" cy="569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0"/>
            <a:ext cx="284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0"/>
            <a:ext cx="6629400" cy="86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3980" y="0"/>
            <a:ext cx="506002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066800"/>
          </a:xfrm>
        </p:spPr>
        <p:txBody>
          <a:bodyPr/>
          <a:lstStyle/>
          <a:p>
            <a:r>
              <a:rPr lang="en-GB" dirty="0" smtClean="0"/>
              <a:t>Collect literature... Publish... Collaborate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RefWorks</a:t>
            </a:r>
            <a:endParaRPr lang="en-GB" dirty="0"/>
          </a:p>
        </p:txBody>
      </p:sp>
      <p:pic>
        <p:nvPicPr>
          <p:cNvPr id="4" name="Picture 3" descr="rw_new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428736"/>
            <a:ext cx="1219200" cy="39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proquest_logo-1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12976"/>
            <a:ext cx="32766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059" y="5013176"/>
            <a:ext cx="1330325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8" descr="refwork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013176"/>
            <a:ext cx="2688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Company presentation</a:t>
            </a:r>
            <a:endParaRPr lang="en-GB" dirty="0"/>
          </a:p>
        </p:txBody>
      </p:sp>
      <p:pic>
        <p:nvPicPr>
          <p:cNvPr id="8" name="Picture 2" descr="ebrary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869160"/>
            <a:ext cx="2163533" cy="8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Citing and using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357818" cy="598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9" y="1643050"/>
            <a:ext cx="4242168" cy="52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 bwMode="auto">
          <a:xfrm>
            <a:off x="3929058" y="3857628"/>
            <a:ext cx="2928958" cy="71438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050" y="1857364"/>
            <a:ext cx="68389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 bwMode="auto">
          <a:xfrm>
            <a:off x="7429520" y="1571612"/>
            <a:ext cx="857256" cy="3429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92867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PDF attached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7162800" cy="1066800"/>
          </a:xfrm>
        </p:spPr>
        <p:txBody>
          <a:bodyPr/>
          <a:lstStyle/>
          <a:p>
            <a:r>
              <a:rPr lang="en-GB" dirty="0" smtClean="0"/>
              <a:t>Sharing folder with students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164" y="285728"/>
            <a:ext cx="5707836" cy="532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928688"/>
            <a:ext cx="89439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-76200"/>
            <a:ext cx="75438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657671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link&gt; to folder: </a:t>
            </a:r>
            <a:r>
              <a:rPr lang="en-GB" dirty="0" smtClean="0">
                <a:solidFill>
                  <a:srgbClr val="C00000"/>
                </a:solidFill>
                <a:hlinkClick r:id="rId5"/>
              </a:rPr>
              <a:t>http://www.refworks.com/refshare?site=023921081742400000/RWWS2A294134/All%20Czechoslovak%20policies</a:t>
            </a:r>
            <a:endParaRPr lang="en-GB" dirty="0" smtClean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Awangarda w Europie Środkowej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7524328" cy="692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7510040" cy="69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65936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2647" y="0"/>
            <a:ext cx="6581353" cy="782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8092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"/>
            <a:ext cx="8892480" cy="686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051720" y="1700808"/>
            <a:ext cx="288032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82150" cy="84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7236296" y="4149080"/>
            <a:ext cx="1656184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82150" cy="84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 Arrow 9"/>
          <p:cNvSpPr/>
          <p:nvPr/>
        </p:nvSpPr>
        <p:spPr>
          <a:xfrm>
            <a:off x="7236296" y="4509120"/>
            <a:ext cx="1907704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-891480"/>
            <a:ext cx="8915400" cy="941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-1276350"/>
            <a:ext cx="8915400" cy="941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6" y="0"/>
            <a:ext cx="8898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890352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100" y="953219"/>
            <a:ext cx="52578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" y="0"/>
            <a:ext cx="9077325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63575" y="66675"/>
            <a:ext cx="8229600" cy="688975"/>
          </a:xfrm>
        </p:spPr>
        <p:txBody>
          <a:bodyPr/>
          <a:lstStyle/>
          <a:p>
            <a:pPr algn="r" eaLnBrk="1" hangingPunct="1"/>
            <a:r>
              <a:rPr lang="en-US" sz="3000" b="1" smtClean="0">
                <a:solidFill>
                  <a:schemeClr val="bg1"/>
                </a:solidFill>
              </a:rPr>
              <a:t>Company Overview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395288" y="1184275"/>
            <a:ext cx="8256587" cy="5187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Founded in 1999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Headquartered in Palo Alto, CA, USA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More than 3,000 library customers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      worldwide, serving over 19.2M end-users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More than 273,000 titles from 500                                                                     publishing partners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Flexible e-book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Subscription (pioneered by ebrary)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Purchase (perpetual access)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Patron Driven Acquisition (PDA)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Short Term Loans (Q1 2011)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E-approvals with YBP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Software as a Service (SaaS) licenses available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Target markets:  academic, corporate, public, and government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30% revenue growth in 2010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33% increase in usage in 2010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463" y="1079500"/>
            <a:ext cx="2894012" cy="2085975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w_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550" y="3543300"/>
            <a:ext cx="1422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425" y="3111500"/>
            <a:ext cx="188436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6" descr="MH Professiona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-7541" r="20679" b="23077"/>
          <a:stretch>
            <a:fillRect/>
          </a:stretch>
        </p:blipFill>
        <p:spPr bwMode="auto">
          <a:xfrm>
            <a:off x="5445125" y="2578100"/>
            <a:ext cx="2301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Elsevi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3138" y="1955800"/>
            <a:ext cx="2136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8288" y="1909763"/>
            <a:ext cx="24225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10" cstate="print"/>
          <a:srcRect b="3847"/>
          <a:stretch>
            <a:fillRect/>
          </a:stretch>
        </p:blipFill>
        <p:spPr bwMode="auto">
          <a:xfrm>
            <a:off x="666750" y="5010150"/>
            <a:ext cx="1781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11" cstate="print"/>
          <a:srcRect r="2913"/>
          <a:stretch>
            <a:fillRect/>
          </a:stretch>
        </p:blipFill>
        <p:spPr bwMode="auto">
          <a:xfrm>
            <a:off x="2743200" y="4276725"/>
            <a:ext cx="657225" cy="690563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96063" y="5913438"/>
            <a:ext cx="1879600" cy="596900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13" cstate="print"/>
          <a:srcRect t="-1888" r="3401"/>
          <a:stretch>
            <a:fillRect/>
          </a:stretch>
        </p:blipFill>
        <p:spPr bwMode="auto">
          <a:xfrm>
            <a:off x="3214688" y="5210175"/>
            <a:ext cx="1352550" cy="514350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9550" y="2089150"/>
            <a:ext cx="2238375" cy="619125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  <p:pic>
        <p:nvPicPr>
          <p:cNvPr id="410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85025" y="5010150"/>
            <a:ext cx="1550988" cy="461963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  <p:pic>
        <p:nvPicPr>
          <p:cNvPr id="410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24563" y="3392488"/>
            <a:ext cx="2165350" cy="590550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  <p:pic>
        <p:nvPicPr>
          <p:cNvPr id="4110" name="Picture 16"/>
          <p:cNvPicPr>
            <a:picLocks noChangeAspect="1" noChangeArrowheads="1"/>
          </p:cNvPicPr>
          <p:nvPr/>
        </p:nvPicPr>
        <p:blipFill>
          <a:blip r:embed="rId17" cstate="print"/>
          <a:srcRect r="30266"/>
          <a:stretch>
            <a:fillRect/>
          </a:stretch>
        </p:blipFill>
        <p:spPr bwMode="auto">
          <a:xfrm>
            <a:off x="3733800" y="6126163"/>
            <a:ext cx="2743200" cy="625475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  <p:pic>
        <p:nvPicPr>
          <p:cNvPr id="4111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81063" y="4016375"/>
            <a:ext cx="1209675" cy="860425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  <p:pic>
        <p:nvPicPr>
          <p:cNvPr id="4112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6250" y="5905500"/>
            <a:ext cx="2266950" cy="552450"/>
          </a:xfrm>
          <a:prstGeom prst="rect">
            <a:avLst/>
          </a:prstGeom>
          <a:noFill/>
          <a:ln w="47625" algn="ctr">
            <a:noFill/>
            <a:miter lim="800000"/>
            <a:headEnd/>
            <a:tailEnd/>
          </a:ln>
          <a:effectLst/>
        </p:spPr>
      </p:pic>
      <p:pic>
        <p:nvPicPr>
          <p:cNvPr id="4113" name="Picture 20" descr="McGraw Hill 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1063" y="1223963"/>
            <a:ext cx="3810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32600" y="1223963"/>
            <a:ext cx="16430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5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83163" y="5113338"/>
            <a:ext cx="14938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" name="Picture 23" descr="YALELogoScaled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33800" y="2830513"/>
            <a:ext cx="11715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4" descr="randomhous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56125" y="4257675"/>
            <a:ext cx="40005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Rectangle 25"/>
          <p:cNvSpPr>
            <a:spLocks/>
          </p:cNvSpPr>
          <p:nvPr/>
        </p:nvSpPr>
        <p:spPr bwMode="auto">
          <a:xfrm>
            <a:off x="673100" y="60325"/>
            <a:ext cx="8229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000">
                <a:solidFill>
                  <a:schemeClr val="bg1"/>
                </a:solidFill>
                <a:latin typeface="Calibri" pitchFamily="34" charset="0"/>
              </a:rPr>
              <a:t>Sample Publishing Partners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/>
          </p:cNvSpPr>
          <p:nvPr/>
        </p:nvSpPr>
        <p:spPr bwMode="auto">
          <a:xfrm>
            <a:off x="703263" y="0"/>
            <a:ext cx="8229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000" b="1" dirty="0" err="1">
                <a:solidFill>
                  <a:srgbClr val="0070C0"/>
                </a:solidFill>
                <a:latin typeface="Calibri" pitchFamily="34" charset="0"/>
              </a:rPr>
              <a:t>ebrary</a:t>
            </a:r>
            <a:r>
              <a:rPr lang="en-US" sz="3000" b="1" dirty="0">
                <a:solidFill>
                  <a:srgbClr val="0070C0"/>
                </a:solidFill>
                <a:latin typeface="Calibri" pitchFamily="34" charset="0"/>
              </a:rPr>
              <a:t> Interface</a:t>
            </a:r>
          </a:p>
        </p:txBody>
      </p:sp>
      <p:pic>
        <p:nvPicPr>
          <p:cNvPr id="10243" name="Picture 6" descr="key_features01a">
            <a:hlinkClick r:id="rId2" tooltip="click to go to title Previe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1019175"/>
            <a:ext cx="58547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620688"/>
            <a:ext cx="457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http://site.ebrary.com/lib/demo/home.action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Krzysztof Murawski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Krzysztof.murawski@emea.proquest.com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John Tsihlis, Sales Director </a:t>
            </a:r>
            <a:r>
              <a:rPr lang="en-GB" dirty="0" smtClean="0">
                <a:hlinkClick r:id="rId3"/>
              </a:rPr>
              <a:t>John.Tsihlis@proquest.co.uk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Thank you very much for your attention</a:t>
            </a:r>
          </a:p>
          <a:p>
            <a:pPr>
              <a:buNone/>
            </a:pPr>
            <a:r>
              <a:rPr lang="en-GB" b="1" dirty="0" smtClean="0">
                <a:solidFill>
                  <a:srgbClr val="7030A0"/>
                </a:solidFill>
                <a:hlinkClick r:id="rId2"/>
              </a:rPr>
              <a:t>Live examples?</a:t>
            </a:r>
            <a:endParaRPr lang="en-GB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Krzysztof Murawski</a:t>
            </a:r>
          </a:p>
          <a:p>
            <a:pPr>
              <a:buNone/>
            </a:pPr>
            <a:r>
              <a:rPr lang="en-GB" dirty="0" smtClean="0">
                <a:hlinkClick r:id="rId3"/>
              </a:rPr>
              <a:t>Krzysztof.murawski@emea.proquest.com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John Tsihlis, Sales Director </a:t>
            </a:r>
            <a:r>
              <a:rPr lang="en-GB" dirty="0" smtClean="0">
                <a:hlinkClick r:id="rId4"/>
              </a:rPr>
              <a:t>John.Tsihlis@proquest.co.uk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362200" y="3048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C000"/>
                </a:solidFill>
                <a:latin typeface="Calibri" pitchFamily="34" charset="0"/>
              </a:rPr>
              <a:t>ProQuest Mission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2057400"/>
            <a:ext cx="86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5400" b="1" dirty="0">
                <a:solidFill>
                  <a:srgbClr val="0070C0"/>
                </a:solidFill>
                <a:latin typeface="Calibri" pitchFamily="34" charset="0"/>
              </a:rPr>
              <a:t>To create indispensable research solutions that connect people and information</a:t>
            </a:r>
            <a:endParaRPr lang="en-GB" sz="5400" b="1" kern="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371600" y="2667000"/>
          <a:ext cx="7620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" y="5572125"/>
            <a:ext cx="266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2">
                      <a:lumMod val="60000"/>
                      <a:lumOff val="40000"/>
                      <a:alpha val="32000"/>
                    </a:schemeClr>
                  </a:outerShdw>
                </a:effectLst>
                <a:latin typeface="Calibri" pitchFamily="34" charset="0"/>
              </a:rPr>
              <a:t>Recognition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600" y="330200"/>
            <a:ext cx="6400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B0F0"/>
                </a:solidFill>
                <a:latin typeface="Calibri" pitchFamily="34" charset="0"/>
              </a:rPr>
              <a:t>Innovation</a:t>
            </a:r>
          </a:p>
        </p:txBody>
      </p:sp>
      <p:graphicFrame>
        <p:nvGraphicFramePr>
          <p:cNvPr id="25" name="Diagram 24"/>
          <p:cNvGraphicFramePr/>
          <p:nvPr/>
        </p:nvGraphicFramePr>
        <p:xfrm>
          <a:off x="1285852" y="357166"/>
          <a:ext cx="739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04800" y="1676400"/>
            <a:ext cx="186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Technology</a:t>
            </a:r>
            <a:endParaRPr lang="en-GB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cycle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and teaching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206208"/>
          <a:ext cx="8572560" cy="486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1"/>
                <a:gridCol w="1427459"/>
                <a:gridCol w="1462111"/>
                <a:gridCol w="353984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Activities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Research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Teaching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Content</a:t>
                      </a:r>
                      <a:endParaRPr lang="en-GB" sz="1600" dirty="0"/>
                    </a:p>
                  </a:txBody>
                  <a:tcPr/>
                </a:tc>
              </a:tr>
              <a:tr h="70547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Problem</a:t>
                      </a:r>
                      <a:r>
                        <a:rPr lang="en-GB" sz="1600" baseline="0" dirty="0" smtClean="0"/>
                        <a:t>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Discovery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Search for right terms, ideas, outlines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Narrowing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With the use of early</a:t>
                      </a:r>
                      <a:r>
                        <a:rPr lang="en-GB" sz="1600" baseline="0" dirty="0" smtClean="0"/>
                        <a:t> research – narrowing of concepts, first subject literature gathered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Collaborators, funding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Organisation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Finding</a:t>
                      </a:r>
                      <a:r>
                        <a:rPr lang="en-GB" sz="1600" baseline="0" dirty="0" smtClean="0"/>
                        <a:t> out other relevant projects, collaborators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Project definition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Inclusion</a:t>
                      </a:r>
                      <a:r>
                        <a:rPr lang="en-GB" sz="1600" baseline="0" dirty="0" smtClean="0"/>
                        <a:t> into teaching, </a:t>
                      </a:r>
                      <a:r>
                        <a:rPr lang="en-GB" sz="1600" baseline="0" dirty="0" err="1" smtClean="0"/>
                        <a:t>colalbroation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Different aspects:</a:t>
                      </a:r>
                      <a:r>
                        <a:rPr lang="en-GB" sz="1600" baseline="0" dirty="0" smtClean="0"/>
                        <a:t> collaboration, literature search, timing, funding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Research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Lecture / seminar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Planning, preparation, actual running of a seminar program in relation to research</a:t>
                      </a:r>
                      <a:r>
                        <a:rPr lang="en-GB" sz="1600" baseline="0" dirty="0" smtClean="0"/>
                        <a:t> project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Publication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Planning, preparing, writing, sharing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357290" y="304800"/>
            <a:ext cx="71009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rgbClr val="7030A0"/>
                </a:solidFill>
                <a:latin typeface="Calibri" pitchFamily="34" charset="0"/>
              </a:rPr>
              <a:t>Research process</a:t>
            </a:r>
            <a:endParaRPr lang="en-US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13716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Up-Down Arrow 12"/>
          <p:cNvSpPr/>
          <p:nvPr/>
        </p:nvSpPr>
        <p:spPr>
          <a:xfrm>
            <a:off x="609600" y="1828800"/>
            <a:ext cx="609600" cy="434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2514600"/>
            <a:ext cx="38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TEACH</a:t>
            </a:r>
          </a:p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</a:p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</a:t>
            </a:r>
          </a:p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</a:t>
            </a:r>
          </a:p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" name="Circular Arrow 17"/>
          <p:cNvSpPr/>
          <p:nvPr/>
        </p:nvSpPr>
        <p:spPr>
          <a:xfrm rot="13094820">
            <a:off x="3147946" y="3261021"/>
            <a:ext cx="2796899" cy="2201679"/>
          </a:xfrm>
          <a:prstGeom prst="circularArrow">
            <a:avLst>
              <a:gd name="adj1" fmla="val 12500"/>
              <a:gd name="adj2" fmla="val 888295"/>
              <a:gd name="adj3" fmla="val 20457681"/>
              <a:gd name="adj4" fmla="val 10800000"/>
              <a:gd name="adj5" fmla="val 125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114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Peer Feedback and Comment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CC092F"/>
      </a:accent1>
      <a:accent2>
        <a:srgbClr val="6DC6E7"/>
      </a:accent2>
      <a:accent3>
        <a:srgbClr val="FFFFFF"/>
      </a:accent3>
      <a:accent4>
        <a:srgbClr val="2A2A2A"/>
      </a:accent4>
      <a:accent5>
        <a:srgbClr val="E2AAAD"/>
      </a:accent5>
      <a:accent6>
        <a:srgbClr val="62B3D1"/>
      </a:accent6>
      <a:hlink>
        <a:srgbClr val="B5BF00"/>
      </a:hlink>
      <a:folHlink>
        <a:srgbClr val="FFB60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48589"/>
        </a:dk1>
        <a:lt1>
          <a:srgbClr val="FFFFFF"/>
        </a:lt1>
        <a:dk2>
          <a:srgbClr val="848589"/>
        </a:dk2>
        <a:lt2>
          <a:srgbClr val="808080"/>
        </a:lt2>
        <a:accent1>
          <a:srgbClr val="CC092F"/>
        </a:accent1>
        <a:accent2>
          <a:srgbClr val="6DC6E7"/>
        </a:accent2>
        <a:accent3>
          <a:srgbClr val="FFFFFF"/>
        </a:accent3>
        <a:accent4>
          <a:srgbClr val="707174"/>
        </a:accent4>
        <a:accent5>
          <a:srgbClr val="E2AAAD"/>
        </a:accent5>
        <a:accent6>
          <a:srgbClr val="62B3D1"/>
        </a:accent6>
        <a:hlink>
          <a:srgbClr val="B5BF00"/>
        </a:hlink>
        <a:folHlink>
          <a:srgbClr val="FFB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Electronic resources for teaching and research cycle</Template>
  <TotalTime>563</TotalTime>
  <Words>906</Words>
  <Application>Microsoft Office PowerPoint</Application>
  <PresentationFormat>On-screen Show (4:3)</PresentationFormat>
  <Paragraphs>185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Blank Presentation</vt:lpstr>
      <vt:lpstr>Publish or Perish</vt:lpstr>
      <vt:lpstr>ProQuest resources that support academic activities of research, teaching and publishing </vt:lpstr>
      <vt:lpstr>Slide 3</vt:lpstr>
      <vt:lpstr>Slide 4</vt:lpstr>
      <vt:lpstr>Slide 5</vt:lpstr>
      <vt:lpstr>Slide 6</vt:lpstr>
      <vt:lpstr>Research cycle</vt:lpstr>
      <vt:lpstr>Research and teaching</vt:lpstr>
      <vt:lpstr>Slide 9</vt:lpstr>
      <vt:lpstr>Dissertations</vt:lpstr>
      <vt:lpstr>ProQuest Dissertations and Theses</vt:lpstr>
      <vt:lpstr>ProQuest Dissertations and Theses - summary</vt:lpstr>
      <vt:lpstr>Recognition, publication and citing</vt:lpstr>
      <vt:lpstr>Slide 14</vt:lpstr>
      <vt:lpstr>Find out about ongoing research </vt:lpstr>
      <vt:lpstr>Planning own research</vt:lpstr>
      <vt:lpstr>Quoting and publishing</vt:lpstr>
      <vt:lpstr>Exporting to RefWorks</vt:lpstr>
      <vt:lpstr>Slide 19</vt:lpstr>
      <vt:lpstr>Teaching... Syllabus... </vt:lpstr>
      <vt:lpstr>Managerial responsibility</vt:lpstr>
      <vt:lpstr>Social responsibility AND Corporate responsibility</vt:lpstr>
      <vt:lpstr>Planning in organisations</vt:lpstr>
      <vt:lpstr>Research, promote, supervise</vt:lpstr>
      <vt:lpstr>Teach</vt:lpstr>
      <vt:lpstr>Variety of resources</vt:lpstr>
      <vt:lpstr>Slide 27</vt:lpstr>
      <vt:lpstr>International communism...</vt:lpstr>
      <vt:lpstr>Collect literature... Publish... Collaborate</vt:lpstr>
      <vt:lpstr>Citing and using</vt:lpstr>
      <vt:lpstr>Sharing folder with students</vt:lpstr>
      <vt:lpstr>Arts</vt:lpstr>
      <vt:lpstr>Awangarda w Europie Środkowej</vt:lpstr>
      <vt:lpstr>Slide 34</vt:lpstr>
      <vt:lpstr>Slide 35</vt:lpstr>
      <vt:lpstr>Slide 36</vt:lpstr>
      <vt:lpstr>Company Overview</vt:lpstr>
      <vt:lpstr>Slide 38</vt:lpstr>
      <vt:lpstr>Slide 39</vt:lpstr>
      <vt:lpstr>Questions?</vt:lpstr>
    </vt:vector>
  </TitlesOfParts>
  <Company>ProQuest Information &amp; Learning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 or Perish</dc:title>
  <dc:creator>Krzysztof Murawski</dc:creator>
  <cp:lastModifiedBy>Krzysztof Murawski</cp:lastModifiedBy>
  <cp:revision>21</cp:revision>
  <dcterms:created xsi:type="dcterms:W3CDTF">2011-03-21T09:13:58Z</dcterms:created>
  <dcterms:modified xsi:type="dcterms:W3CDTF">2011-03-22T16:16:41Z</dcterms:modified>
</cp:coreProperties>
</file>